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sldIdLst>
    <p:sldId id="256" r:id="rId2"/>
    <p:sldId id="257" r:id="rId3"/>
    <p:sldId id="259" r:id="rId4"/>
    <p:sldId id="274" r:id="rId5"/>
    <p:sldId id="275" r:id="rId6"/>
    <p:sldId id="284" r:id="rId7"/>
    <p:sldId id="285" r:id="rId8"/>
    <p:sldId id="286" r:id="rId9"/>
    <p:sldId id="287" r:id="rId10"/>
    <p:sldId id="288" r:id="rId11"/>
    <p:sldId id="289" r:id="rId12"/>
    <p:sldId id="292" r:id="rId13"/>
    <p:sldId id="291" r:id="rId14"/>
    <p:sldId id="296" r:id="rId15"/>
    <p:sldId id="290" r:id="rId16"/>
    <p:sldId id="293" r:id="rId17"/>
    <p:sldId id="294" r:id="rId18"/>
    <p:sldId id="276" r:id="rId19"/>
    <p:sldId id="277" r:id="rId20"/>
    <p:sldId id="295" r:id="rId21"/>
    <p:sldId id="278" r:id="rId22"/>
    <p:sldId id="279" r:id="rId23"/>
    <p:sldId id="280" r:id="rId24"/>
    <p:sldId id="282" r:id="rId25"/>
    <p:sldId id="283" r:id="rId26"/>
    <p:sldId id="297" r:id="rId27"/>
    <p:sldId id="268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329"/>
    <a:srgbClr val="242730"/>
    <a:srgbClr val="092561"/>
    <a:srgbClr val="79AD1B"/>
    <a:srgbClr val="1D5FAF"/>
    <a:srgbClr val="2879DC"/>
    <a:srgbClr val="5D9BE5"/>
    <a:srgbClr val="DAE9F6"/>
    <a:srgbClr val="B5E65C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948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5" indent="0" algn="ctr">
              <a:buNone/>
              <a:defRPr sz="1800"/>
            </a:lvl3pPr>
            <a:lvl4pPr marL="1371546" indent="0" algn="ctr">
              <a:buNone/>
              <a:defRPr sz="1600"/>
            </a:lvl4pPr>
            <a:lvl5pPr marL="1828729" indent="0" algn="ctr">
              <a:buNone/>
              <a:defRPr sz="1600"/>
            </a:lvl5pPr>
            <a:lvl6pPr marL="2285911" indent="0" algn="ctr">
              <a:buNone/>
              <a:defRPr sz="1600"/>
            </a:lvl6pPr>
            <a:lvl7pPr marL="2743094" indent="0" algn="ctr">
              <a:buNone/>
              <a:defRPr sz="1600"/>
            </a:lvl7pPr>
            <a:lvl8pPr marL="3200276" indent="0" algn="ctr">
              <a:buNone/>
              <a:defRPr sz="1600"/>
            </a:lvl8pPr>
            <a:lvl9pPr marL="3657458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140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780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6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6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126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9144001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-1" y="0"/>
            <a:ext cx="9144000" cy="68580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 flipH="1">
            <a:off x="0" y="0"/>
            <a:ext cx="3473903" cy="47244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 flipH="1">
            <a:off x="0" y="0"/>
            <a:ext cx="269774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8" idx="1"/>
          </p:cNvCxnSpPr>
          <p:nvPr userDrawn="1"/>
        </p:nvCxnSpPr>
        <p:spPr>
          <a:xfrm>
            <a:off x="-1" y="3429000"/>
            <a:ext cx="3124202" cy="38957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034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 flipH="1">
            <a:off x="0" y="0"/>
            <a:ext cx="9144000" cy="68580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5648305" y="0"/>
            <a:ext cx="3473903" cy="47244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6424468" y="0"/>
            <a:ext cx="269774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 flipH="1">
            <a:off x="5998008" y="3429000"/>
            <a:ext cx="3124200" cy="34290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11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5648305" y="0"/>
            <a:ext cx="3473903" cy="47244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6424468" y="0"/>
            <a:ext cx="2697740" cy="68580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H="1">
            <a:off x="5998008" y="3429000"/>
            <a:ext cx="3124200" cy="34290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7" y="304800"/>
            <a:ext cx="9144793" cy="581025"/>
          </a:xfrm>
          <a:prstGeom prst="rect">
            <a:avLst/>
          </a:prstGeom>
          <a:effectLst>
            <a:outerShdw blurRad="50800" dist="63500" dir="5400000" algn="t" rotWithShape="0">
              <a:schemeClr val="tx1">
                <a:lumMod val="75000"/>
                <a:lumOff val="25000"/>
                <a:alpha val="82000"/>
              </a:schemeClr>
            </a:outerShdw>
          </a:effectLst>
        </p:spPr>
      </p:pic>
      <p:sp>
        <p:nvSpPr>
          <p:cNvPr id="11" name="직사각형 10"/>
          <p:cNvSpPr/>
          <p:nvPr userDrawn="1"/>
        </p:nvSpPr>
        <p:spPr>
          <a:xfrm>
            <a:off x="-397" y="0"/>
            <a:ext cx="9144793" cy="685800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44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61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21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776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3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5" indent="0">
              <a:buNone/>
              <a:defRPr sz="1800" b="1"/>
            </a:lvl3pPr>
            <a:lvl4pPr marL="1371546" indent="0">
              <a:buNone/>
              <a:defRPr sz="1600" b="1"/>
            </a:lvl4pPr>
            <a:lvl5pPr marL="1828729" indent="0">
              <a:buNone/>
              <a:defRPr sz="1600" b="1"/>
            </a:lvl5pPr>
            <a:lvl6pPr marL="2285911" indent="0">
              <a:buNone/>
              <a:defRPr sz="1600" b="1"/>
            </a:lvl6pPr>
            <a:lvl7pPr marL="2743094" indent="0">
              <a:buNone/>
              <a:defRPr sz="1600" b="1"/>
            </a:lvl7pPr>
            <a:lvl8pPr marL="3200276" indent="0">
              <a:buNone/>
              <a:defRPr sz="1600" b="1"/>
            </a:lvl8pPr>
            <a:lvl9pPr marL="365745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3" y="2505076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5" indent="0">
              <a:buNone/>
              <a:defRPr sz="1800" b="1"/>
            </a:lvl3pPr>
            <a:lvl4pPr marL="1371546" indent="0">
              <a:buNone/>
              <a:defRPr sz="1600" b="1"/>
            </a:lvl4pPr>
            <a:lvl5pPr marL="1828729" indent="0">
              <a:buNone/>
              <a:defRPr sz="1600" b="1"/>
            </a:lvl5pPr>
            <a:lvl6pPr marL="2285911" indent="0">
              <a:buNone/>
              <a:defRPr sz="1600" b="1"/>
            </a:lvl6pPr>
            <a:lvl7pPr marL="2743094" indent="0">
              <a:buNone/>
              <a:defRPr sz="1600" b="1"/>
            </a:lvl7pPr>
            <a:lvl8pPr marL="3200276" indent="0">
              <a:buNone/>
              <a:defRPr sz="1600" b="1"/>
            </a:lvl8pPr>
            <a:lvl9pPr marL="365745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6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9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186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423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5" indent="0">
              <a:buNone/>
              <a:defRPr sz="1200"/>
            </a:lvl3pPr>
            <a:lvl4pPr marL="1371546" indent="0">
              <a:buNone/>
              <a:defRPr sz="1000"/>
            </a:lvl4pPr>
            <a:lvl5pPr marL="1828729" indent="0">
              <a:buNone/>
              <a:defRPr sz="1000"/>
            </a:lvl5pPr>
            <a:lvl6pPr marL="2285911" indent="0">
              <a:buNone/>
              <a:defRPr sz="1000"/>
            </a:lvl6pPr>
            <a:lvl7pPr marL="2743094" indent="0">
              <a:buNone/>
              <a:defRPr sz="1000"/>
            </a:lvl7pPr>
            <a:lvl8pPr marL="3200276" indent="0">
              <a:buNone/>
              <a:defRPr sz="1000"/>
            </a:lvl8pPr>
            <a:lvl9pPr marL="365745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921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5" indent="0">
              <a:buNone/>
              <a:defRPr sz="2400"/>
            </a:lvl3pPr>
            <a:lvl4pPr marL="1371546" indent="0">
              <a:buNone/>
              <a:defRPr sz="2000"/>
            </a:lvl4pPr>
            <a:lvl5pPr marL="1828729" indent="0">
              <a:buNone/>
              <a:defRPr sz="2000"/>
            </a:lvl5pPr>
            <a:lvl6pPr marL="2285911" indent="0">
              <a:buNone/>
              <a:defRPr sz="2000"/>
            </a:lvl6pPr>
            <a:lvl7pPr marL="2743094" indent="0">
              <a:buNone/>
              <a:defRPr sz="2000"/>
            </a:lvl7pPr>
            <a:lvl8pPr marL="3200276" indent="0">
              <a:buNone/>
              <a:defRPr sz="2000"/>
            </a:lvl8pPr>
            <a:lvl9pPr marL="3657458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5" indent="0">
              <a:buNone/>
              <a:defRPr sz="1200"/>
            </a:lvl3pPr>
            <a:lvl4pPr marL="1371546" indent="0">
              <a:buNone/>
              <a:defRPr sz="1000"/>
            </a:lvl4pPr>
            <a:lvl5pPr marL="1828729" indent="0">
              <a:buNone/>
              <a:defRPr sz="1000"/>
            </a:lvl5pPr>
            <a:lvl6pPr marL="2285911" indent="0">
              <a:buNone/>
              <a:defRPr sz="1000"/>
            </a:lvl6pPr>
            <a:lvl7pPr marL="2743094" indent="0">
              <a:buNone/>
              <a:defRPr sz="1000"/>
            </a:lvl7pPr>
            <a:lvl8pPr marL="3200276" indent="0">
              <a:buNone/>
              <a:defRPr sz="1000"/>
            </a:lvl8pPr>
            <a:lvl9pPr marL="365745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5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1" y="6356353"/>
            <a:ext cx="20574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365"/>
              <a:t>2019-03-10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365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72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txStyles>
    <p:titleStyle>
      <a:lvl1pPr algn="l" defTabSz="914365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5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6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8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1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02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5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7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9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5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6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9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1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4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6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8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jpg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www.youtube.com/watch?v=40H8K0E99OI&amp;feature=share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8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C8797AC-3A4D-4967-83AC-283DA6147013}"/>
              </a:ext>
            </a:extLst>
          </p:cNvPr>
          <p:cNvSpPr txBox="1"/>
          <p:nvPr/>
        </p:nvSpPr>
        <p:spPr>
          <a:xfrm>
            <a:off x="839993" y="5314089"/>
            <a:ext cx="78191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201301256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김상우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201301264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김준연</a:t>
            </a:r>
            <a:endParaRPr lang="en-US" altLang="ko-KR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201401443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이승혁</a:t>
            </a:r>
            <a:endParaRPr lang="en-US" altLang="ko-KR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201301307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한대호 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ko-KR" altLang="en-US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89083F-F7DE-4AF2-82EF-0474A3BDB59F}"/>
              </a:ext>
            </a:extLst>
          </p:cNvPr>
          <p:cNvSpPr/>
          <p:nvPr/>
        </p:nvSpPr>
        <p:spPr>
          <a:xfrm>
            <a:off x="3886200" y="4665485"/>
            <a:ext cx="4772940" cy="447572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CNN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알고리즘을 이용한 인공지능 오목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알파고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13204" y="2928309"/>
            <a:ext cx="4145936" cy="523220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13204" y="2970761"/>
            <a:ext cx="4145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5E65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항공 소프트웨어 프로젝트</a:t>
            </a:r>
            <a:endParaRPr lang="en-US" altLang="ko-KR" sz="2800" b="1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B5E65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365" y="3695013"/>
            <a:ext cx="83789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인공지능 오목 대국 프로그램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57573C-D530-40A7-8872-D4837E68156E}"/>
              </a:ext>
            </a:extLst>
          </p:cNvPr>
          <p:cNvSpPr/>
          <p:nvPr/>
        </p:nvSpPr>
        <p:spPr>
          <a:xfrm>
            <a:off x="-23374" y="4399139"/>
            <a:ext cx="4772940" cy="2530929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D011F8-07A5-49E1-A3ED-F155C66A87D7}"/>
              </a:ext>
            </a:extLst>
          </p:cNvPr>
          <p:cNvSpPr/>
          <p:nvPr/>
        </p:nvSpPr>
        <p:spPr>
          <a:xfrm>
            <a:off x="1" y="0"/>
            <a:ext cx="3429000" cy="3695013"/>
          </a:xfrm>
          <a:prstGeom prst="rect">
            <a:avLst/>
          </a:prstGeom>
          <a:blipFill dpi="0" rotWithShape="1">
            <a:blip r:embed="rId4">
              <a:alphaModFix amt="31000"/>
            </a:blip>
            <a:srcRect/>
            <a:stretch>
              <a:fillRect/>
            </a:stretch>
          </a:blip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E7BA14-24C4-4712-A893-44A59A8EE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542" y="0"/>
            <a:ext cx="1249457" cy="65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42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인공지능 이란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 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7854E74-8EC6-4202-816C-C55A766D0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5" y="1856644"/>
            <a:ext cx="4119661" cy="4078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5A570-9B0D-48C2-85C7-ADEDAE45DBD5}"/>
              </a:ext>
            </a:extLst>
          </p:cNvPr>
          <p:cNvSpPr txBox="1"/>
          <p:nvPr/>
        </p:nvSpPr>
        <p:spPr>
          <a:xfrm>
            <a:off x="726686" y="972444"/>
            <a:ext cx="345633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b="1" dirty="0"/>
              <a:t>Deep</a:t>
            </a:r>
            <a:r>
              <a:rPr lang="en-US" altLang="ko-KR" sz="2400" b="1" dirty="0"/>
              <a:t> Learning</a:t>
            </a:r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2209E-3C5C-4809-9509-ECAC92E4A59C}"/>
              </a:ext>
            </a:extLst>
          </p:cNvPr>
          <p:cNvSpPr txBox="1"/>
          <p:nvPr/>
        </p:nvSpPr>
        <p:spPr>
          <a:xfrm>
            <a:off x="4846017" y="1625710"/>
            <a:ext cx="3786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인간의 뇌는 </a:t>
            </a:r>
            <a:r>
              <a:rPr lang="en-US" altLang="ko-KR" b="1" dirty="0"/>
              <a:t>1000</a:t>
            </a:r>
            <a:r>
              <a:rPr lang="ko-KR" altLang="en-US" b="1" dirty="0" err="1"/>
              <a:t>억개의</a:t>
            </a:r>
            <a:r>
              <a:rPr lang="ko-KR" altLang="en-US" b="1" dirty="0"/>
              <a:t> 뉴런과 </a:t>
            </a:r>
            <a:r>
              <a:rPr lang="en-US" altLang="ko-KR" b="1" dirty="0"/>
              <a:t>100</a:t>
            </a:r>
            <a:r>
              <a:rPr lang="ko-KR" altLang="en-US" b="1" dirty="0"/>
              <a:t>조개의 시냅스로</a:t>
            </a:r>
            <a:r>
              <a:rPr lang="en-US" altLang="ko-KR" b="1" dirty="0"/>
              <a:t> </a:t>
            </a:r>
            <a:r>
              <a:rPr lang="ko-KR" altLang="en-US" b="1" dirty="0"/>
              <a:t>구성</a:t>
            </a:r>
          </a:p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73A18E-7844-4894-A1E2-808EBC971325}"/>
              </a:ext>
            </a:extLst>
          </p:cNvPr>
          <p:cNvSpPr txBox="1"/>
          <p:nvPr/>
        </p:nvSpPr>
        <p:spPr>
          <a:xfrm>
            <a:off x="4721396" y="3429782"/>
            <a:ext cx="425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/>
              <a:t>뇌는 무수히 많은 뉴런</a:t>
            </a:r>
            <a:r>
              <a:rPr lang="en-US" altLang="ko-KR" sz="2000" b="1" dirty="0"/>
              <a:t>-</a:t>
            </a:r>
            <a:r>
              <a:rPr lang="ko-KR" altLang="en-US" sz="2000" b="1" dirty="0"/>
              <a:t>시냅스 구조 </a:t>
            </a:r>
            <a:endParaRPr lang="en-US" altLang="ko-KR" sz="2000" b="1" dirty="0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0401D2E-931E-4CF1-8BFF-55AE7578CAE3}"/>
              </a:ext>
            </a:extLst>
          </p:cNvPr>
          <p:cNvSpPr/>
          <p:nvPr/>
        </p:nvSpPr>
        <p:spPr>
          <a:xfrm>
            <a:off x="6635411" y="2692259"/>
            <a:ext cx="207541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31A4F22F-B359-40DF-B88B-4141A7841338}"/>
              </a:ext>
            </a:extLst>
          </p:cNvPr>
          <p:cNvSpPr/>
          <p:nvPr/>
        </p:nvSpPr>
        <p:spPr>
          <a:xfrm>
            <a:off x="6638233" y="4158236"/>
            <a:ext cx="207541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F8EC51-486B-4951-98F4-9C5BB55081EB}"/>
              </a:ext>
            </a:extLst>
          </p:cNvPr>
          <p:cNvSpPr txBox="1"/>
          <p:nvPr/>
        </p:nvSpPr>
        <p:spPr>
          <a:xfrm>
            <a:off x="4721396" y="4822021"/>
            <a:ext cx="425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/>
              <a:t>인류는 이해 </a:t>
            </a:r>
            <a:r>
              <a:rPr lang="en-US" altLang="ko-KR" sz="2000" b="1" dirty="0"/>
              <a:t>&amp;</a:t>
            </a:r>
            <a:r>
              <a:rPr lang="ko-KR" altLang="en-US" sz="2000" b="1" dirty="0"/>
              <a:t> 고차원적 사고 수행</a:t>
            </a:r>
          </a:p>
        </p:txBody>
      </p:sp>
    </p:spTree>
    <p:extLst>
      <p:ext uri="{BB962C8B-B14F-4D97-AF65-F5344CB8AC3E}">
        <p14:creationId xmlns:p14="http://schemas.microsoft.com/office/powerpoint/2010/main" val="3249449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인공지능 이란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 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7854E74-8EC6-4202-816C-C55A766D0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380" y="1856644"/>
            <a:ext cx="6207853" cy="24863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5A570-9B0D-48C2-85C7-ADEDAE45DBD5}"/>
              </a:ext>
            </a:extLst>
          </p:cNvPr>
          <p:cNvSpPr txBox="1"/>
          <p:nvPr/>
        </p:nvSpPr>
        <p:spPr>
          <a:xfrm>
            <a:off x="701875" y="960162"/>
            <a:ext cx="345633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b="1" dirty="0"/>
              <a:t>Deep</a:t>
            </a:r>
            <a:r>
              <a:rPr lang="en-US" altLang="ko-KR" sz="2400" b="1" dirty="0"/>
              <a:t> Learning</a:t>
            </a:r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F8EC51-486B-4951-98F4-9C5BB55081EB}"/>
              </a:ext>
            </a:extLst>
          </p:cNvPr>
          <p:cNvSpPr txBox="1"/>
          <p:nvPr/>
        </p:nvSpPr>
        <p:spPr>
          <a:xfrm>
            <a:off x="601735" y="4690194"/>
            <a:ext cx="155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2000" b="1" dirty="0"/>
              <a:t>Perceptron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CACADE-8BAE-4419-B820-0629306FEA46}"/>
              </a:ext>
            </a:extLst>
          </p:cNvPr>
          <p:cNvSpPr txBox="1"/>
          <p:nvPr/>
        </p:nvSpPr>
        <p:spPr>
          <a:xfrm>
            <a:off x="2465734" y="4690194"/>
            <a:ext cx="5512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2000" b="1" dirty="0"/>
              <a:t>x1~xn Input</a:t>
            </a:r>
            <a:endParaRPr lang="ko-KR" altLang="en-US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A28B4E-34EB-4D80-8952-A06B4C02BD7D}"/>
              </a:ext>
            </a:extLst>
          </p:cNvPr>
          <p:cNvSpPr txBox="1"/>
          <p:nvPr/>
        </p:nvSpPr>
        <p:spPr>
          <a:xfrm>
            <a:off x="2498654" y="5357412"/>
            <a:ext cx="5663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2000" b="1" dirty="0"/>
              <a:t>weighted sum</a:t>
            </a:r>
            <a:r>
              <a:rPr lang="ko-KR" altLang="en-US" sz="2000" b="1" dirty="0"/>
              <a:t> 계산 </a:t>
            </a:r>
            <a:r>
              <a:rPr lang="en-US" altLang="ko-KR" sz="2000" b="1" dirty="0"/>
              <a:t>/ activation function</a:t>
            </a:r>
            <a:r>
              <a:rPr lang="ko-KR" altLang="en-US" sz="2000" b="1" dirty="0"/>
              <a:t> 대입</a:t>
            </a:r>
            <a:endParaRPr lang="en-US" altLang="ko-KR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39D8FB-4C80-4846-A592-D9877559024E}"/>
              </a:ext>
            </a:extLst>
          </p:cNvPr>
          <p:cNvSpPr txBox="1"/>
          <p:nvPr/>
        </p:nvSpPr>
        <p:spPr>
          <a:xfrm>
            <a:off x="4089176" y="6024630"/>
            <a:ext cx="226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2000" b="1" dirty="0"/>
              <a:t>최종 </a:t>
            </a:r>
            <a:r>
              <a:rPr lang="en-US" altLang="ko-KR" sz="2000" b="1" dirty="0"/>
              <a:t>y</a:t>
            </a:r>
            <a:r>
              <a:rPr lang="ko-KR" altLang="en-US" sz="2000" b="1" dirty="0"/>
              <a:t> 예측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372319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인공지능 이란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 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7854E74-8EC6-4202-816C-C55A766D0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67" y="1856644"/>
            <a:ext cx="6836509" cy="24863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5A570-9B0D-48C2-85C7-ADEDAE45DBD5}"/>
              </a:ext>
            </a:extLst>
          </p:cNvPr>
          <p:cNvSpPr txBox="1"/>
          <p:nvPr/>
        </p:nvSpPr>
        <p:spPr>
          <a:xfrm>
            <a:off x="737565" y="1056425"/>
            <a:ext cx="531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F8EC51-486B-4951-98F4-9C5BB55081EB}"/>
              </a:ext>
            </a:extLst>
          </p:cNvPr>
          <p:cNvSpPr txBox="1"/>
          <p:nvPr/>
        </p:nvSpPr>
        <p:spPr>
          <a:xfrm>
            <a:off x="601735" y="4690194"/>
            <a:ext cx="142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b="1" dirty="0"/>
              <a:t>MLP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CACADE-8BAE-4419-B820-0629306FEA46}"/>
              </a:ext>
            </a:extLst>
          </p:cNvPr>
          <p:cNvSpPr txBox="1"/>
          <p:nvPr/>
        </p:nvSpPr>
        <p:spPr>
          <a:xfrm>
            <a:off x="2390232" y="4641390"/>
            <a:ext cx="5512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2000" b="1" dirty="0"/>
              <a:t>Hidden layer</a:t>
            </a:r>
            <a:r>
              <a:rPr lang="ko-KR" altLang="en-US" sz="2000" b="1" dirty="0"/>
              <a:t>라는 </a:t>
            </a:r>
            <a:r>
              <a:rPr lang="en-US" altLang="ko-KR" sz="2000" b="1" dirty="0"/>
              <a:t>layer</a:t>
            </a:r>
            <a:r>
              <a:rPr lang="ko-KR" altLang="en-US" sz="2000" b="1" dirty="0"/>
              <a:t>를 도입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A28B4E-34EB-4D80-8952-A06B4C02BD7D}"/>
              </a:ext>
            </a:extLst>
          </p:cNvPr>
          <p:cNvSpPr txBox="1"/>
          <p:nvPr/>
        </p:nvSpPr>
        <p:spPr>
          <a:xfrm>
            <a:off x="2138242" y="5314353"/>
            <a:ext cx="6384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2000" dirty="0"/>
              <a:t>인풋을 한 차원 높은 단계의 특징</a:t>
            </a:r>
            <a:r>
              <a:rPr lang="en-US" altLang="ko-KR" sz="2000" dirty="0"/>
              <a:t>, </a:t>
            </a:r>
            <a:r>
              <a:rPr lang="en-US" altLang="ko-KR" sz="2000" b="1" dirty="0"/>
              <a:t>representation</a:t>
            </a:r>
            <a:r>
              <a:rPr lang="ko-KR" altLang="en-US" sz="2000" dirty="0"/>
              <a:t>으로 </a:t>
            </a:r>
            <a:r>
              <a:rPr lang="en-US" altLang="ko-KR" sz="2000" dirty="0"/>
              <a:t> 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39D8FB-4C80-4846-A592-D9877559024E}"/>
              </a:ext>
            </a:extLst>
          </p:cNvPr>
          <p:cNvSpPr txBox="1"/>
          <p:nvPr/>
        </p:nvSpPr>
        <p:spPr>
          <a:xfrm>
            <a:off x="2390232" y="6013809"/>
            <a:ext cx="5713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2000" b="1" dirty="0"/>
              <a:t>Perceptron</a:t>
            </a:r>
            <a:r>
              <a:rPr lang="ko-KR" altLang="en-US" sz="2000" b="1" dirty="0"/>
              <a:t>의 </a:t>
            </a:r>
            <a:r>
              <a:rPr lang="en-US" altLang="ko-KR" sz="2000" b="1" dirty="0"/>
              <a:t>y</a:t>
            </a:r>
            <a:r>
              <a:rPr lang="ko-KR" altLang="en-US" sz="2000" b="1" dirty="0"/>
              <a:t>를 그 다음 </a:t>
            </a:r>
            <a:r>
              <a:rPr lang="en-US" altLang="ko-KR" sz="2000" b="1" dirty="0"/>
              <a:t>layer</a:t>
            </a:r>
            <a:r>
              <a:rPr lang="ko-KR" altLang="en-US" sz="2000" b="1" dirty="0"/>
              <a:t>의 </a:t>
            </a:r>
            <a:r>
              <a:rPr lang="en-US" altLang="ko-KR" sz="2000" b="1" dirty="0"/>
              <a:t>input</a:t>
            </a:r>
            <a:r>
              <a:rPr lang="ko-KR" altLang="en-US" sz="2000" b="1" dirty="0"/>
              <a:t>으로</a:t>
            </a:r>
            <a:endParaRPr lang="en-US" altLang="ko-KR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3F5F8-1EA8-4D29-938A-E59927A30AD8}"/>
              </a:ext>
            </a:extLst>
          </p:cNvPr>
          <p:cNvSpPr txBox="1"/>
          <p:nvPr/>
        </p:nvSpPr>
        <p:spPr>
          <a:xfrm>
            <a:off x="701875" y="946759"/>
            <a:ext cx="51682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3200" b="1" dirty="0"/>
              <a:t>Multi-layer perceptron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712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인공지능 이란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 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7854E74-8EC6-4202-816C-C55A766D0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5" y="1738746"/>
            <a:ext cx="4388430" cy="4380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5A570-9B0D-48C2-85C7-ADEDAE45DBD5}"/>
              </a:ext>
            </a:extLst>
          </p:cNvPr>
          <p:cNvSpPr txBox="1"/>
          <p:nvPr/>
        </p:nvSpPr>
        <p:spPr>
          <a:xfrm>
            <a:off x="703329" y="988205"/>
            <a:ext cx="531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b="1" dirty="0"/>
              <a:t>Multi-layer perceptron (MLP)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6F2BE8-76FF-42F1-A41B-4DE9EC1EDEA9}"/>
              </a:ext>
            </a:extLst>
          </p:cNvPr>
          <p:cNvGrpSpPr/>
          <p:nvPr/>
        </p:nvGrpSpPr>
        <p:grpSpPr>
          <a:xfrm>
            <a:off x="2525086" y="2298401"/>
            <a:ext cx="1937857" cy="733127"/>
            <a:chOff x="2525086" y="2298401"/>
            <a:chExt cx="1937857" cy="733127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368CD608-DEA3-488A-95FA-15BE74814EEC}"/>
                </a:ext>
              </a:extLst>
            </p:cNvPr>
            <p:cNvSpPr/>
            <p:nvPr/>
          </p:nvSpPr>
          <p:spPr>
            <a:xfrm>
              <a:off x="2525086" y="2508308"/>
              <a:ext cx="671120" cy="52322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E681D9-7F01-4B68-92CC-FFE50DC9C982}"/>
                </a:ext>
              </a:extLst>
            </p:cNvPr>
            <p:cNvSpPr txBox="1"/>
            <p:nvPr/>
          </p:nvSpPr>
          <p:spPr>
            <a:xfrm>
              <a:off x="3196206" y="2298401"/>
              <a:ext cx="126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뾰족한 귀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46C2E20-5EE8-4198-ACD9-FE91F4D35182}"/>
              </a:ext>
            </a:extLst>
          </p:cNvPr>
          <p:cNvGrpSpPr/>
          <p:nvPr/>
        </p:nvGrpSpPr>
        <p:grpSpPr>
          <a:xfrm>
            <a:off x="3011648" y="3444097"/>
            <a:ext cx="2078657" cy="1421518"/>
            <a:chOff x="3011648" y="3444097"/>
            <a:chExt cx="2078657" cy="142151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CDA313D1-85E8-419E-8C11-B0F3B67CDD00}"/>
                </a:ext>
              </a:extLst>
            </p:cNvPr>
            <p:cNvSpPr/>
            <p:nvPr/>
          </p:nvSpPr>
          <p:spPr>
            <a:xfrm>
              <a:off x="3011648" y="3649211"/>
              <a:ext cx="1149291" cy="121640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DC3D47-9867-470F-A71B-C648B3CF5533}"/>
                </a:ext>
              </a:extLst>
            </p:cNvPr>
            <p:cNvSpPr txBox="1"/>
            <p:nvPr/>
          </p:nvSpPr>
          <p:spPr>
            <a:xfrm>
              <a:off x="3823568" y="3444097"/>
              <a:ext cx="126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갈색 털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8A685D1-0D2A-45FA-9127-B994F6E78C2D}"/>
              </a:ext>
            </a:extLst>
          </p:cNvPr>
          <p:cNvGrpSpPr/>
          <p:nvPr/>
        </p:nvGrpSpPr>
        <p:grpSpPr>
          <a:xfrm>
            <a:off x="312203" y="3309434"/>
            <a:ext cx="2330328" cy="722044"/>
            <a:chOff x="312203" y="3309434"/>
            <a:chExt cx="2330328" cy="722044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DE1A189-9468-4A5A-8638-1135D58508FC}"/>
                </a:ext>
              </a:extLst>
            </p:cNvPr>
            <p:cNvSpPr/>
            <p:nvPr/>
          </p:nvSpPr>
          <p:spPr>
            <a:xfrm>
              <a:off x="1493240" y="3309434"/>
              <a:ext cx="1149291" cy="39887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808B36-FE67-49F2-A908-074C528EE196}"/>
                </a:ext>
              </a:extLst>
            </p:cNvPr>
            <p:cNvSpPr txBox="1"/>
            <p:nvPr/>
          </p:nvSpPr>
          <p:spPr>
            <a:xfrm>
              <a:off x="312203" y="3385147"/>
              <a:ext cx="1266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날카로운 눈매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196C99F-E685-4ABB-989D-FC48E0FFED14}"/>
              </a:ext>
            </a:extLst>
          </p:cNvPr>
          <p:cNvGrpSpPr/>
          <p:nvPr/>
        </p:nvGrpSpPr>
        <p:grpSpPr>
          <a:xfrm>
            <a:off x="5341214" y="2251337"/>
            <a:ext cx="3307835" cy="569632"/>
            <a:chOff x="5341214" y="2251337"/>
            <a:chExt cx="3307835" cy="569632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1D57157D-B158-4960-92EC-740CCA6D073A}"/>
                </a:ext>
              </a:extLst>
            </p:cNvPr>
            <p:cNvSpPr/>
            <p:nvPr/>
          </p:nvSpPr>
          <p:spPr>
            <a:xfrm>
              <a:off x="5341214" y="2267675"/>
              <a:ext cx="1414496" cy="5532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295CFA-4286-4FFE-A7C2-71B161536A59}"/>
                </a:ext>
              </a:extLst>
            </p:cNvPr>
            <p:cNvSpPr txBox="1"/>
            <p:nvPr/>
          </p:nvSpPr>
          <p:spPr>
            <a:xfrm>
              <a:off x="7097084" y="2251337"/>
              <a:ext cx="15519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고양이다</a:t>
              </a:r>
              <a:r>
                <a:rPr lang="en-US" altLang="ko-KR" sz="2400" b="1" dirty="0"/>
                <a:t>!</a:t>
              </a:r>
              <a:endParaRPr lang="ko-KR" altLang="en-US" sz="2400" b="1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828A834-282B-4D78-BFE3-4595150AB568}"/>
              </a:ext>
            </a:extLst>
          </p:cNvPr>
          <p:cNvGrpSpPr/>
          <p:nvPr/>
        </p:nvGrpSpPr>
        <p:grpSpPr>
          <a:xfrm>
            <a:off x="5633779" y="4031478"/>
            <a:ext cx="3198017" cy="1346244"/>
            <a:chOff x="5633779" y="4031478"/>
            <a:chExt cx="3198017" cy="134624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45733B-0B3D-4EB4-885E-9C1175161023}"/>
                </a:ext>
              </a:extLst>
            </p:cNvPr>
            <p:cNvSpPr txBox="1"/>
            <p:nvPr/>
          </p:nvSpPr>
          <p:spPr>
            <a:xfrm>
              <a:off x="5633779" y="4031478"/>
              <a:ext cx="3198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ko-KR" altLang="en-US" b="1" dirty="0"/>
                <a:t>유용한 정보를 추출</a:t>
              </a:r>
              <a:r>
                <a:rPr lang="en-US" altLang="ko-KR" b="1" dirty="0"/>
                <a:t>(extract)</a:t>
              </a:r>
              <a:endParaRPr lang="ko-KR" alt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030C9E-EA8B-4ED2-B638-1C190BA100E4}"/>
                </a:ext>
              </a:extLst>
            </p:cNvPr>
            <p:cNvSpPr txBox="1"/>
            <p:nvPr/>
          </p:nvSpPr>
          <p:spPr>
            <a:xfrm>
              <a:off x="5712903" y="4731391"/>
              <a:ext cx="30200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특징 </a:t>
              </a:r>
              <a:r>
                <a:rPr lang="en-US" altLang="ko-KR" b="1" dirty="0"/>
                <a:t>= representation</a:t>
              </a:r>
            </a:p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995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인공지능 이란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 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7854E74-8EC6-4202-816C-C55A766D0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67" y="1856644"/>
            <a:ext cx="6836509" cy="24863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5A570-9B0D-48C2-85C7-ADEDAE45DBD5}"/>
              </a:ext>
            </a:extLst>
          </p:cNvPr>
          <p:cNvSpPr txBox="1"/>
          <p:nvPr/>
        </p:nvSpPr>
        <p:spPr>
          <a:xfrm>
            <a:off x="737565" y="1056425"/>
            <a:ext cx="531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3F5F8-1EA8-4D29-938A-E59927A30AD8}"/>
              </a:ext>
            </a:extLst>
          </p:cNvPr>
          <p:cNvSpPr txBox="1"/>
          <p:nvPr/>
        </p:nvSpPr>
        <p:spPr>
          <a:xfrm>
            <a:off x="701875" y="946759"/>
            <a:ext cx="51682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3200" b="1" dirty="0"/>
              <a:t>Multi-layer perceptron</a:t>
            </a:r>
          </a:p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34864A4-5B7F-423C-A7A8-90D8F8C41FDF}"/>
              </a:ext>
            </a:extLst>
          </p:cNvPr>
          <p:cNvGrpSpPr/>
          <p:nvPr/>
        </p:nvGrpSpPr>
        <p:grpSpPr>
          <a:xfrm>
            <a:off x="980353" y="1698610"/>
            <a:ext cx="7432301" cy="4654882"/>
            <a:chOff x="980353" y="1698610"/>
            <a:chExt cx="7432301" cy="465488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CACADE-8BAE-4419-B820-0629306FEA46}"/>
                </a:ext>
              </a:extLst>
            </p:cNvPr>
            <p:cNvSpPr txBox="1"/>
            <p:nvPr/>
          </p:nvSpPr>
          <p:spPr>
            <a:xfrm>
              <a:off x="1940233" y="4641390"/>
              <a:ext cx="5512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2000" b="1" dirty="0"/>
                <a:t>Hidden layer</a:t>
              </a:r>
              <a:endParaRPr lang="ko-KR" altLang="en-US" sz="2000" b="1" dirty="0"/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26985CF6-65AE-4C5E-B2F9-AB496BEB9BE5}"/>
                </a:ext>
              </a:extLst>
            </p:cNvPr>
            <p:cNvSpPr/>
            <p:nvPr/>
          </p:nvSpPr>
          <p:spPr>
            <a:xfrm>
              <a:off x="3422708" y="1698610"/>
              <a:ext cx="2547592" cy="2669927"/>
            </a:xfrm>
            <a:prstGeom prst="ellipse">
              <a:avLst/>
            </a:prstGeom>
            <a:solidFill>
              <a:schemeClr val="accent2">
                <a:lumMod val="75000"/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4511591-7D97-408C-809B-542D2DBBEB5E}"/>
                </a:ext>
              </a:extLst>
            </p:cNvPr>
            <p:cNvSpPr txBox="1"/>
            <p:nvPr/>
          </p:nvSpPr>
          <p:spPr>
            <a:xfrm>
              <a:off x="980353" y="5153163"/>
              <a:ext cx="74323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representation</a:t>
              </a:r>
              <a:r>
                <a:rPr lang="ko-KR" altLang="en-US" dirty="0"/>
                <a:t>을 추출해내는 한 개의 층을 더 추가</a:t>
              </a:r>
              <a:r>
                <a:rPr lang="en-US" altLang="ko-KR" dirty="0"/>
                <a:t>. </a:t>
              </a:r>
            </a:p>
            <a:p>
              <a:pPr algn="ctr"/>
              <a:r>
                <a:rPr lang="ko-KR" altLang="en-US" dirty="0"/>
                <a:t>층을 깊게 쌓을 수록 기본적인 특징을 조합하여 </a:t>
              </a:r>
              <a:endParaRPr lang="en-US" altLang="ko-KR" dirty="0"/>
            </a:p>
            <a:p>
              <a:pPr algn="ctr"/>
              <a:r>
                <a:rPr lang="ko-KR" altLang="en-US" dirty="0"/>
                <a:t>한 단계 위의 고차원 적인 특징을 추출해낼 수 있는 능력을 갖게 된다</a:t>
              </a:r>
              <a:r>
                <a:rPr lang="en-US" altLang="ko-KR" dirty="0"/>
                <a:t>. </a:t>
              </a:r>
              <a:endParaRPr lang="ko-KR" altLang="en-US" dirty="0"/>
            </a:p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020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인공지능 이란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 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C5A570-9B0D-48C2-85C7-ADEDAE45DBD5}"/>
              </a:ext>
            </a:extLst>
          </p:cNvPr>
          <p:cNvSpPr txBox="1"/>
          <p:nvPr/>
        </p:nvSpPr>
        <p:spPr>
          <a:xfrm>
            <a:off x="701875" y="960162"/>
            <a:ext cx="7165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b="1" dirty="0"/>
              <a:t>Machine Learning VS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Deep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Learning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A3AE2B-3B1A-4D10-82C4-BE3E6FA9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5" y="1954313"/>
            <a:ext cx="3943525" cy="394352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9140AF5-5842-41F8-BEBF-AC21C599F100}"/>
              </a:ext>
            </a:extLst>
          </p:cNvPr>
          <p:cNvGrpSpPr/>
          <p:nvPr/>
        </p:nvGrpSpPr>
        <p:grpSpPr>
          <a:xfrm>
            <a:off x="4848836" y="2890297"/>
            <a:ext cx="4001548" cy="923330"/>
            <a:chOff x="4848836" y="2890297"/>
            <a:chExt cx="4001548" cy="923330"/>
          </a:xfrm>
        </p:grpSpPr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628FC9EF-BE40-4CEE-BFA0-95FEA5327D91}"/>
                </a:ext>
              </a:extLst>
            </p:cNvPr>
            <p:cNvSpPr/>
            <p:nvPr/>
          </p:nvSpPr>
          <p:spPr>
            <a:xfrm>
              <a:off x="4848836" y="2959627"/>
              <a:ext cx="872455" cy="5232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294337-B7A9-4ED2-B7BC-A0536E41CFD6}"/>
                </a:ext>
              </a:extLst>
            </p:cNvPr>
            <p:cNvSpPr txBox="1"/>
            <p:nvPr/>
          </p:nvSpPr>
          <p:spPr>
            <a:xfrm>
              <a:off x="5721291" y="2890297"/>
              <a:ext cx="31290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고양이라고 입력 받았으니까 이건 고양이</a:t>
              </a:r>
              <a:r>
                <a:rPr lang="en-US" altLang="ko-KR" dirty="0"/>
                <a:t>! </a:t>
              </a:r>
            </a:p>
            <a:p>
              <a:r>
                <a:rPr lang="ko-KR" altLang="en-US" dirty="0"/>
                <a:t>→ </a:t>
              </a:r>
              <a:r>
                <a:rPr lang="en-US" altLang="ko-KR" dirty="0"/>
                <a:t>Machine Learning</a:t>
              </a:r>
              <a:endParaRPr lang="ko-KR" altLang="en-US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B0E8863-9030-4450-A6AA-D8785575042D}"/>
              </a:ext>
            </a:extLst>
          </p:cNvPr>
          <p:cNvGrpSpPr/>
          <p:nvPr/>
        </p:nvGrpSpPr>
        <p:grpSpPr>
          <a:xfrm>
            <a:off x="4848837" y="4748169"/>
            <a:ext cx="4127383" cy="923330"/>
            <a:chOff x="4848837" y="4748169"/>
            <a:chExt cx="4127383" cy="923330"/>
          </a:xfrm>
        </p:grpSpPr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CAC70B55-6657-4DA0-B18F-6A63492EC91E}"/>
                </a:ext>
              </a:extLst>
            </p:cNvPr>
            <p:cNvSpPr/>
            <p:nvPr/>
          </p:nvSpPr>
          <p:spPr>
            <a:xfrm>
              <a:off x="4848837" y="4748169"/>
              <a:ext cx="872455" cy="55909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85689-17E4-4507-A8C1-F4EE3DCF0896}"/>
                </a:ext>
              </a:extLst>
            </p:cNvPr>
            <p:cNvSpPr txBox="1"/>
            <p:nvPr/>
          </p:nvSpPr>
          <p:spPr>
            <a:xfrm>
              <a:off x="5721292" y="4748169"/>
              <a:ext cx="32549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뾰족한 귀</a:t>
              </a:r>
              <a:r>
                <a:rPr lang="en-US" altLang="ko-KR" dirty="0"/>
                <a:t>, </a:t>
              </a:r>
              <a:r>
                <a:rPr lang="ko-KR" altLang="en-US" dirty="0"/>
                <a:t>갈색 털</a:t>
              </a:r>
              <a:r>
                <a:rPr lang="en-US" altLang="ko-KR" dirty="0"/>
                <a:t>, </a:t>
              </a:r>
              <a:r>
                <a:rPr lang="ko-KR" altLang="en-US" dirty="0"/>
                <a:t>날카로운 눈매가 있으니까 이건 고양이</a:t>
              </a:r>
              <a:r>
                <a:rPr lang="en-US" altLang="ko-KR" dirty="0"/>
                <a:t>!</a:t>
              </a:r>
            </a:p>
            <a:p>
              <a:r>
                <a:rPr lang="ko-KR" altLang="en-US" dirty="0"/>
                <a:t>→ </a:t>
              </a:r>
              <a:r>
                <a:rPr lang="en-US" altLang="ko-KR" dirty="0"/>
                <a:t>Deep Learning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5167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인공지능 이란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 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C5A570-9B0D-48C2-85C7-ADEDAE45DBD5}"/>
              </a:ext>
            </a:extLst>
          </p:cNvPr>
          <p:cNvSpPr txBox="1"/>
          <p:nvPr/>
        </p:nvSpPr>
        <p:spPr>
          <a:xfrm>
            <a:off x="701875" y="960162"/>
            <a:ext cx="7165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b="1" dirty="0"/>
              <a:t>Deep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Learning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A3AE2B-3B1A-4D10-82C4-BE3E6FA90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5" y="1577449"/>
            <a:ext cx="1971763" cy="19717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E4643F5-5C1B-4888-A670-B039E2435D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50" y="2122482"/>
            <a:ext cx="1626533" cy="16265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342610-C582-4FCB-8073-A4A45190E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80" y="3241435"/>
            <a:ext cx="1686139" cy="16861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255F0C-BD86-481A-A605-5528C2198E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78" y="3735727"/>
            <a:ext cx="2024477" cy="12790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6752873-71DB-49E4-A567-7DB799194C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33" y="4867968"/>
            <a:ext cx="1555030" cy="15550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BD6773-873D-43DB-9E25-3D99A3DFF4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019" y="5157613"/>
            <a:ext cx="1653014" cy="13883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9C2784-C43F-4ADF-9AB4-4A53A4013D76}"/>
              </a:ext>
            </a:extLst>
          </p:cNvPr>
          <p:cNvSpPr txBox="1"/>
          <p:nvPr/>
        </p:nvSpPr>
        <p:spPr>
          <a:xfrm>
            <a:off x="4110606" y="2122482"/>
            <a:ext cx="4890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Deep learning</a:t>
            </a:r>
            <a:r>
              <a:rPr lang="ko-KR" altLang="en-US" dirty="0"/>
              <a:t>은 대상의 특징을 추출</a:t>
            </a:r>
            <a:r>
              <a:rPr lang="en-US" altLang="ko-KR" dirty="0"/>
              <a:t>(extract)!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10516A-992C-4A08-9E32-467580124AB0}"/>
              </a:ext>
            </a:extLst>
          </p:cNvPr>
          <p:cNvSpPr txBox="1"/>
          <p:nvPr/>
        </p:nvSpPr>
        <p:spPr>
          <a:xfrm>
            <a:off x="4645320" y="4429954"/>
            <a:ext cx="3972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Data Set</a:t>
            </a:r>
            <a:r>
              <a:rPr lang="ko-KR" altLang="en-US" sz="3200" dirty="0"/>
              <a:t>이 중요하다</a:t>
            </a:r>
            <a:r>
              <a:rPr lang="en-US" altLang="ko-KR" sz="3200" dirty="0"/>
              <a:t>!</a:t>
            </a:r>
            <a:endParaRPr lang="ko-KR" altLang="en-US" sz="32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EC5A52B-E1E0-441F-9C9F-FA43BEE5DA23}"/>
              </a:ext>
            </a:extLst>
          </p:cNvPr>
          <p:cNvGrpSpPr/>
          <p:nvPr/>
        </p:nvGrpSpPr>
        <p:grpSpPr>
          <a:xfrm>
            <a:off x="4186106" y="2625755"/>
            <a:ext cx="4739779" cy="1740432"/>
            <a:chOff x="4186106" y="2625755"/>
            <a:chExt cx="4739779" cy="1740432"/>
          </a:xfrm>
        </p:grpSpPr>
        <p:sp>
          <p:nvSpPr>
            <p:cNvPr id="18" name="화살표: 아래쪽 17">
              <a:extLst>
                <a:ext uri="{FF2B5EF4-FFF2-40B4-BE49-F238E27FC236}">
                  <a16:creationId xmlns:a16="http://schemas.microsoft.com/office/drawing/2014/main" id="{B0A48660-932E-4F14-9E2A-A2938BDEB3D1}"/>
                </a:ext>
              </a:extLst>
            </p:cNvPr>
            <p:cNvSpPr/>
            <p:nvPr/>
          </p:nvSpPr>
          <p:spPr>
            <a:xfrm>
              <a:off x="6157519" y="2625755"/>
              <a:ext cx="796954" cy="1740432"/>
            </a:xfrm>
            <a:prstGeom prst="downArrow">
              <a:avLst/>
            </a:prstGeom>
            <a:solidFill>
              <a:schemeClr val="bg1">
                <a:alpha val="5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11EB02-862F-49A8-8CB5-184C4D4FF39C}"/>
                </a:ext>
              </a:extLst>
            </p:cNvPr>
            <p:cNvSpPr txBox="1"/>
            <p:nvPr/>
          </p:nvSpPr>
          <p:spPr>
            <a:xfrm>
              <a:off x="4186106" y="3164652"/>
              <a:ext cx="4739779" cy="369332"/>
            </a:xfrm>
            <a:prstGeom prst="rect">
              <a:avLst/>
            </a:prstGeom>
            <a:solidFill>
              <a:srgbClr val="92D050">
                <a:alpha val="4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고양이</a:t>
              </a:r>
              <a:r>
                <a:rPr lang="en-US" altLang="ko-KR" dirty="0"/>
                <a:t>? </a:t>
              </a:r>
              <a:r>
                <a:rPr lang="ko-KR" altLang="en-US" dirty="0"/>
                <a:t>사자</a:t>
              </a:r>
              <a:r>
                <a:rPr lang="en-US" altLang="ko-KR" dirty="0"/>
                <a:t>? </a:t>
              </a:r>
              <a:r>
                <a:rPr lang="ko-KR" altLang="en-US" dirty="0"/>
                <a:t>호랑이</a:t>
              </a:r>
              <a:r>
                <a:rPr lang="en-US" altLang="ko-KR" dirty="0"/>
                <a:t>? </a:t>
              </a:r>
              <a:r>
                <a:rPr lang="ko-KR" altLang="en-US" dirty="0"/>
                <a:t>치타</a:t>
              </a:r>
              <a:r>
                <a:rPr lang="en-US" altLang="ko-KR" dirty="0"/>
                <a:t>? </a:t>
              </a:r>
              <a:r>
                <a:rPr lang="ko-KR" altLang="en-US" dirty="0"/>
                <a:t>여우</a:t>
              </a:r>
              <a:r>
                <a:rPr lang="en-US" altLang="ko-KR" dirty="0"/>
                <a:t>? </a:t>
              </a:r>
              <a:r>
                <a:rPr lang="ko-KR" altLang="en-US" dirty="0"/>
                <a:t>살쾡이</a:t>
              </a:r>
              <a:r>
                <a:rPr lang="en-US" altLang="ko-KR" dirty="0"/>
                <a:t>?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985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인공지능 이란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 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C5A570-9B0D-48C2-85C7-ADEDAE45DBD5}"/>
              </a:ext>
            </a:extLst>
          </p:cNvPr>
          <p:cNvSpPr txBox="1"/>
          <p:nvPr/>
        </p:nvSpPr>
        <p:spPr>
          <a:xfrm>
            <a:off x="701875" y="960162"/>
            <a:ext cx="7165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800" b="1" dirty="0"/>
              <a:t>따라서 인공지능이란</a:t>
            </a:r>
            <a:r>
              <a:rPr lang="en-US" altLang="ko-KR" sz="2800" b="1" dirty="0"/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42D2C-C929-4DD9-919E-DBC95105D910}"/>
              </a:ext>
            </a:extLst>
          </p:cNvPr>
          <p:cNvSpPr txBox="1"/>
          <p:nvPr/>
        </p:nvSpPr>
        <p:spPr>
          <a:xfrm>
            <a:off x="726686" y="1650521"/>
            <a:ext cx="7690628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fontAlgn="base">
              <a:lnSpc>
                <a:spcPct val="150000"/>
              </a:lnSpc>
              <a:buAutoNum type="arabicPeriod"/>
            </a:pPr>
            <a:r>
              <a:rPr lang="en-US" altLang="ko-KR" sz="1400" b="1" dirty="0"/>
              <a:t>AI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&gt; Machine Learning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&gt; Deep Learning </a:t>
            </a:r>
          </a:p>
          <a:p>
            <a:pPr algn="ctr" fontAlgn="base">
              <a:lnSpc>
                <a:spcPct val="150000"/>
              </a:lnSpc>
            </a:pPr>
            <a:endParaRPr lang="ko-KR" altLang="en-US" sz="1400" b="1" dirty="0"/>
          </a:p>
          <a:p>
            <a:pPr algn="ctr" fontAlgn="base">
              <a:lnSpc>
                <a:spcPct val="150000"/>
              </a:lnSpc>
            </a:pPr>
            <a:r>
              <a:rPr lang="en-US" altLang="ko-KR" sz="1400" b="1" dirty="0"/>
              <a:t>2. AI</a:t>
            </a:r>
            <a:r>
              <a:rPr lang="ko-KR" altLang="en-US" sz="1400" b="1" dirty="0"/>
              <a:t> 구현방법</a:t>
            </a:r>
            <a:r>
              <a:rPr lang="en-US" altLang="ko-KR" sz="1400" b="1" dirty="0"/>
              <a:t> = Rule-based system &amp; Machine Learning</a:t>
            </a:r>
          </a:p>
          <a:p>
            <a:pPr algn="ctr" fontAlgn="base">
              <a:lnSpc>
                <a:spcPct val="150000"/>
              </a:lnSpc>
            </a:pPr>
            <a:endParaRPr lang="ko-KR" altLang="en-US" sz="1400" b="1" dirty="0"/>
          </a:p>
          <a:p>
            <a:pPr algn="ctr" fontAlgn="base">
              <a:lnSpc>
                <a:spcPct val="150000"/>
              </a:lnSpc>
            </a:pPr>
            <a:r>
              <a:rPr lang="en-US" altLang="ko-KR" sz="1400" b="1" dirty="0"/>
              <a:t>3. Machine Learning = </a:t>
            </a:r>
            <a:r>
              <a:rPr lang="ko-KR" altLang="en-US" sz="1400" b="1" dirty="0"/>
              <a:t>사람이 일일이 규칙을 정의 </a:t>
            </a:r>
            <a:r>
              <a:rPr lang="en-US" altLang="ko-KR" sz="1400" b="1" dirty="0"/>
              <a:t>X.</a:t>
            </a:r>
            <a:r>
              <a:rPr lang="ko-KR" altLang="en-US" sz="1400" b="1" dirty="0"/>
              <a:t> 데이터를 통해 배우는 것</a:t>
            </a:r>
            <a:endParaRPr lang="en-US" altLang="ko-KR" sz="1400" b="1" dirty="0"/>
          </a:p>
          <a:p>
            <a:pPr algn="ctr" fontAlgn="base">
              <a:lnSpc>
                <a:spcPct val="150000"/>
              </a:lnSpc>
            </a:pPr>
            <a:endParaRPr lang="ko-KR" altLang="en-US" sz="1400" b="1" dirty="0"/>
          </a:p>
          <a:p>
            <a:pPr algn="ctr" fontAlgn="base">
              <a:lnSpc>
                <a:spcPct val="150000"/>
              </a:lnSpc>
            </a:pPr>
            <a:r>
              <a:rPr lang="en-US" altLang="ko-KR" sz="1400" b="1" dirty="0"/>
              <a:t>4. Deep learning = </a:t>
            </a:r>
            <a:r>
              <a:rPr lang="ko-KR" altLang="en-US" sz="1400" b="1" dirty="0"/>
              <a:t>생물체의 뇌 구조에서 영감을 얻은 </a:t>
            </a:r>
            <a:r>
              <a:rPr lang="en-US" altLang="ko-KR" sz="1400" b="1" dirty="0"/>
              <a:t>Machine Learning.</a:t>
            </a:r>
            <a:r>
              <a:rPr lang="ko-KR" altLang="en-US" sz="1400" b="1" dirty="0"/>
              <a:t> </a:t>
            </a:r>
            <a:endParaRPr lang="en-US" altLang="ko-KR" sz="1400" b="1" dirty="0"/>
          </a:p>
          <a:p>
            <a:pPr algn="ctr" fontAlgn="base">
              <a:lnSpc>
                <a:spcPct val="150000"/>
              </a:lnSpc>
            </a:pPr>
            <a:r>
              <a:rPr lang="en-US" altLang="ko-KR" sz="1400" b="1" dirty="0"/>
              <a:t>                 </a:t>
            </a:r>
          </a:p>
          <a:p>
            <a:pPr algn="ctr" fontAlgn="base">
              <a:lnSpc>
                <a:spcPct val="150000"/>
              </a:lnSpc>
            </a:pPr>
            <a:endParaRPr lang="en-US" altLang="ko-KR" sz="1400" b="1" dirty="0"/>
          </a:p>
          <a:p>
            <a:pPr algn="ctr"/>
            <a:endParaRPr lang="ko-KR" altLang="en-US" sz="1400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08C1AE3-3852-4DF7-8558-174E583BE835}"/>
              </a:ext>
            </a:extLst>
          </p:cNvPr>
          <p:cNvGrpSpPr/>
          <p:nvPr/>
        </p:nvGrpSpPr>
        <p:grpSpPr>
          <a:xfrm>
            <a:off x="1434022" y="4246001"/>
            <a:ext cx="6275953" cy="2388362"/>
            <a:chOff x="1264694" y="4109636"/>
            <a:chExt cx="6275953" cy="23883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BA009D-85CD-4FEF-8E31-1439B2DAC073}"/>
                </a:ext>
              </a:extLst>
            </p:cNvPr>
            <p:cNvSpPr txBox="1"/>
            <p:nvPr/>
          </p:nvSpPr>
          <p:spPr>
            <a:xfrm>
              <a:off x="1264694" y="4897560"/>
              <a:ext cx="6275953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lnSpc>
                  <a:spcPct val="150000"/>
                </a:lnSpc>
              </a:pPr>
              <a:r>
                <a:rPr lang="ko-KR" altLang="en-US" sz="1400" b="1" dirty="0"/>
                <a:t>핵심 원리</a:t>
              </a:r>
              <a:r>
                <a:rPr lang="en-US" altLang="ko-KR" sz="1400" b="1" dirty="0"/>
                <a:t>! </a:t>
              </a:r>
              <a:r>
                <a:rPr lang="ko-KR" altLang="en-US" sz="1400" b="1" dirty="0"/>
                <a:t>다 계층 구조를 이용한 </a:t>
              </a:r>
              <a:r>
                <a:rPr lang="en-US" altLang="ko-KR" sz="1400" b="1" dirty="0"/>
                <a:t>Representation Learning</a:t>
              </a:r>
              <a:r>
                <a:rPr lang="ko-KR" altLang="en-US" sz="1400" b="1" dirty="0"/>
                <a:t>을 통해 </a:t>
              </a:r>
              <a:endParaRPr lang="en-US" altLang="ko-KR" sz="1400" b="1" dirty="0"/>
            </a:p>
            <a:p>
              <a:pPr algn="ctr" fontAlgn="base">
                <a:lnSpc>
                  <a:spcPct val="150000"/>
                </a:lnSpc>
              </a:pPr>
              <a:r>
                <a:rPr lang="ko-KR" altLang="en-US" sz="1400" b="1" dirty="0"/>
                <a:t>스스로 데이터속에서 유용한 </a:t>
              </a:r>
              <a:r>
                <a:rPr lang="en-US" altLang="ko-KR" sz="1400" b="1" dirty="0"/>
                <a:t>feature</a:t>
              </a:r>
              <a:r>
                <a:rPr lang="ko-KR" altLang="en-US" sz="1400" b="1" dirty="0"/>
                <a:t>를 찾아내는 것</a:t>
              </a:r>
              <a:r>
                <a:rPr lang="en-US" altLang="ko-KR" sz="1400" b="1" dirty="0"/>
                <a:t>. </a:t>
              </a:r>
            </a:p>
            <a:p>
              <a:pPr algn="ctr" fontAlgn="base">
                <a:lnSpc>
                  <a:spcPct val="150000"/>
                </a:lnSpc>
              </a:pPr>
              <a:r>
                <a:rPr lang="ko-KR" altLang="en-US" sz="1400" b="1" dirty="0"/>
                <a:t>기존 </a:t>
              </a:r>
              <a:r>
                <a:rPr lang="en-US" altLang="ko-KR" sz="1400" b="1" dirty="0"/>
                <a:t>Machine Learning </a:t>
              </a:r>
              <a:r>
                <a:rPr lang="ko-KR" altLang="en-US" sz="1400" b="1" dirty="0"/>
                <a:t>과는 다르게 인간 고유의 영역</a:t>
              </a:r>
              <a:r>
                <a:rPr lang="en-US" altLang="ko-KR" sz="1400" b="1" dirty="0"/>
                <a:t>, </a:t>
              </a:r>
              <a:r>
                <a:rPr lang="ko-KR" altLang="en-US" sz="1400" b="1" dirty="0"/>
                <a:t>이미지 분석</a:t>
              </a:r>
              <a:r>
                <a:rPr lang="en-US" altLang="ko-KR" sz="1400" b="1" dirty="0"/>
                <a:t>, </a:t>
              </a:r>
            </a:p>
            <a:p>
              <a:pPr algn="ctr" fontAlgn="base">
                <a:lnSpc>
                  <a:spcPct val="150000"/>
                </a:lnSpc>
              </a:pPr>
              <a:r>
                <a:rPr lang="ko-KR" altLang="en-US" sz="1400" b="1" dirty="0"/>
                <a:t>언어 인식 등</a:t>
              </a:r>
              <a:r>
                <a:rPr lang="en-US" altLang="ko-KR" sz="1400" b="1" dirty="0"/>
                <a:t> </a:t>
              </a:r>
              <a:r>
                <a:rPr lang="ko-KR" altLang="en-US" sz="1400" b="1" dirty="0"/>
                <a:t>직관적이고 고차원적인 사고를 요하는 분야에 강점</a:t>
              </a:r>
              <a:r>
                <a:rPr lang="en-US" altLang="ko-KR" sz="1400" b="1" dirty="0"/>
                <a:t>.</a:t>
              </a:r>
              <a:endParaRPr lang="ko-KR" altLang="en-US" sz="1400" b="1" dirty="0"/>
            </a:p>
            <a:p>
              <a:pPr algn="ctr"/>
              <a:endParaRPr lang="ko-KR" altLang="en-US" sz="1400" dirty="0"/>
            </a:p>
          </p:txBody>
        </p:sp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6BBCAE19-57EE-46B6-AFF4-7BB3B257156E}"/>
                </a:ext>
              </a:extLst>
            </p:cNvPr>
            <p:cNvSpPr/>
            <p:nvPr/>
          </p:nvSpPr>
          <p:spPr>
            <a:xfrm>
              <a:off x="4230695" y="4109636"/>
              <a:ext cx="343949" cy="6207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0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1977A-23D0-4105-99BA-AAA0B5365D5C}"/>
              </a:ext>
            </a:extLst>
          </p:cNvPr>
          <p:cNvSpPr txBox="1"/>
          <p:nvPr/>
        </p:nvSpPr>
        <p:spPr>
          <a:xfrm>
            <a:off x="1356095" y="380547"/>
            <a:ext cx="39741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알파고의 원리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2C658-0F5D-454C-8EE6-F2CD15EA76F0}"/>
              </a:ext>
            </a:extLst>
          </p:cNvPr>
          <p:cNvSpPr txBox="1"/>
          <p:nvPr/>
        </p:nvSpPr>
        <p:spPr>
          <a:xfrm>
            <a:off x="457606" y="312549"/>
            <a:ext cx="72705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D18E46-E69B-46EE-AFD5-87D6B17D63D5}"/>
              </a:ext>
            </a:extLst>
          </p:cNvPr>
          <p:cNvSpPr/>
          <p:nvPr/>
        </p:nvSpPr>
        <p:spPr>
          <a:xfrm>
            <a:off x="1057009" y="430499"/>
            <a:ext cx="117304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9A464D-E8E5-4094-81A4-3B8A2194BD19}"/>
              </a:ext>
            </a:extLst>
          </p:cNvPr>
          <p:cNvSpPr txBox="1"/>
          <p:nvPr/>
        </p:nvSpPr>
        <p:spPr>
          <a:xfrm>
            <a:off x="701875" y="1073157"/>
            <a:ext cx="6677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/>
              <a:t>1:1 </a:t>
            </a:r>
            <a:r>
              <a:rPr lang="ko-KR" altLang="en-US" sz="2000" b="1" dirty="0"/>
              <a:t>대결 형식의 보드 게임 인공지능 방식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5189C5-6388-408E-B215-7E2C313CC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43" y="1836279"/>
            <a:ext cx="3548574" cy="18632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D26532-279B-44B4-A526-49C72AED4C60}"/>
              </a:ext>
            </a:extLst>
          </p:cNvPr>
          <p:cNvSpPr txBox="1"/>
          <p:nvPr/>
        </p:nvSpPr>
        <p:spPr>
          <a:xfrm>
            <a:off x="1993779" y="4245463"/>
            <a:ext cx="5489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상대는 내 점수가 최소화되는 방법으로 수를 </a:t>
            </a:r>
            <a:r>
              <a:rPr lang="ko-KR" altLang="en-US" dirty="0" err="1"/>
              <a:t>둘것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나는 내 점수가 최대화되는 방법으로 수를 </a:t>
            </a:r>
            <a:r>
              <a:rPr lang="ko-KR" altLang="en-US" dirty="0" err="1"/>
              <a:t>둘것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= </a:t>
            </a:r>
            <a:r>
              <a:rPr lang="ko-KR" altLang="en-US" dirty="0"/>
              <a:t>가장 이상적인 행동선택 방법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EE1C00-DD66-4148-986F-57798D1835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7013"/>
            <a:ext cx="4132433" cy="26339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4CAC55-CE9F-4231-9573-C5AFB7B25F3A}"/>
              </a:ext>
            </a:extLst>
          </p:cNvPr>
          <p:cNvSpPr txBox="1"/>
          <p:nvPr/>
        </p:nvSpPr>
        <p:spPr>
          <a:xfrm>
            <a:off x="2399250" y="5875361"/>
            <a:ext cx="4865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Minimax Algorithm</a:t>
            </a:r>
            <a:endParaRPr lang="ko-KR" altLang="en-US" sz="3600" b="1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6016F43-9E4F-4FFE-9238-CCF317980FF7}"/>
              </a:ext>
            </a:extLst>
          </p:cNvPr>
          <p:cNvSpPr/>
          <p:nvPr/>
        </p:nvSpPr>
        <p:spPr>
          <a:xfrm>
            <a:off x="2004955" y="3423601"/>
            <a:ext cx="271249" cy="307777"/>
          </a:xfrm>
          <a:prstGeom prst="ellipse">
            <a:avLst/>
          </a:prstGeom>
          <a:solidFill>
            <a:srgbClr val="C00000">
              <a:alpha val="2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E7FB8E1-B25B-4A42-AD2F-5DCD5478EE24}"/>
              </a:ext>
            </a:extLst>
          </p:cNvPr>
          <p:cNvSpPr/>
          <p:nvPr/>
        </p:nvSpPr>
        <p:spPr>
          <a:xfrm>
            <a:off x="1754701" y="3435672"/>
            <a:ext cx="282425" cy="307777"/>
          </a:xfrm>
          <a:prstGeom prst="ellipse">
            <a:avLst/>
          </a:prstGeom>
          <a:solidFill>
            <a:srgbClr val="FFC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B9A9FBD-5F43-4BF7-A232-2F890F3C2044}"/>
              </a:ext>
            </a:extLst>
          </p:cNvPr>
          <p:cNvSpPr/>
          <p:nvPr/>
        </p:nvSpPr>
        <p:spPr>
          <a:xfrm>
            <a:off x="3842158" y="3395323"/>
            <a:ext cx="242979" cy="388746"/>
          </a:xfrm>
          <a:prstGeom prst="ellipse">
            <a:avLst/>
          </a:prstGeom>
          <a:solidFill>
            <a:srgbClr val="00B05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92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animBg="1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1977A-23D0-4105-99BA-AAA0B5365D5C}"/>
              </a:ext>
            </a:extLst>
          </p:cNvPr>
          <p:cNvSpPr txBox="1"/>
          <p:nvPr/>
        </p:nvSpPr>
        <p:spPr>
          <a:xfrm>
            <a:off x="1356095" y="380547"/>
            <a:ext cx="39741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알파고의 원리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2C658-0F5D-454C-8EE6-F2CD15EA76F0}"/>
              </a:ext>
            </a:extLst>
          </p:cNvPr>
          <p:cNvSpPr txBox="1"/>
          <p:nvPr/>
        </p:nvSpPr>
        <p:spPr>
          <a:xfrm>
            <a:off x="457606" y="312549"/>
            <a:ext cx="72705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D18E46-E69B-46EE-AFD5-87D6B17D63D5}"/>
              </a:ext>
            </a:extLst>
          </p:cNvPr>
          <p:cNvSpPr/>
          <p:nvPr/>
        </p:nvSpPr>
        <p:spPr>
          <a:xfrm>
            <a:off x="1057009" y="430499"/>
            <a:ext cx="117304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E31565-62EC-423D-9A69-CAB28985CC31}"/>
              </a:ext>
            </a:extLst>
          </p:cNvPr>
          <p:cNvSpPr/>
          <p:nvPr/>
        </p:nvSpPr>
        <p:spPr>
          <a:xfrm>
            <a:off x="1291905" y="1377646"/>
            <a:ext cx="6618913" cy="3789972"/>
          </a:xfrm>
          <a:prstGeom prst="rect">
            <a:avLst/>
          </a:prstGeom>
          <a:blipFill dpi="0" rotWithShape="1">
            <a:blip r:embed="rId2">
              <a:alphaModFix amt="8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4FFFA8-E628-4D65-8682-4899FCCDAC25}"/>
              </a:ext>
            </a:extLst>
          </p:cNvPr>
          <p:cNvSpPr txBox="1"/>
          <p:nvPr/>
        </p:nvSpPr>
        <p:spPr>
          <a:xfrm>
            <a:off x="1291905" y="2986354"/>
            <a:ext cx="6618913" cy="369332"/>
          </a:xfrm>
          <a:prstGeom prst="rect">
            <a:avLst/>
          </a:prstGeom>
          <a:solidFill>
            <a:srgbClr val="20232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바둑의 경우의 수 </a:t>
            </a:r>
            <a:r>
              <a:rPr lang="en-US" altLang="ko-K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10^170 &gt; </a:t>
            </a:r>
            <a:r>
              <a:rPr lang="ko-KR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우주 원자 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8D237D-9261-442E-9923-3AAA7DB36CB6}"/>
              </a:ext>
            </a:extLst>
          </p:cNvPr>
          <p:cNvSpPr txBox="1"/>
          <p:nvPr/>
        </p:nvSpPr>
        <p:spPr>
          <a:xfrm>
            <a:off x="2239861" y="5687736"/>
            <a:ext cx="332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9E05D1-9391-49D8-8FFD-B8293907C700}"/>
              </a:ext>
            </a:extLst>
          </p:cNvPr>
          <p:cNvSpPr txBox="1"/>
          <p:nvPr/>
        </p:nvSpPr>
        <p:spPr>
          <a:xfrm>
            <a:off x="1723960" y="5337741"/>
            <a:ext cx="58890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상대의 </a:t>
            </a:r>
            <a:r>
              <a:rPr lang="en-US" altLang="ko-KR" sz="2000" b="1" dirty="0"/>
              <a:t>6</a:t>
            </a:r>
            <a:r>
              <a:rPr lang="ko-KR" altLang="en-US" sz="2000" b="1" dirty="0"/>
              <a:t>수 앞만 예측해도 </a:t>
            </a:r>
            <a:r>
              <a:rPr lang="en-US" altLang="ko-KR" sz="2000" b="1" dirty="0"/>
              <a:t>729000000000000 (729</a:t>
            </a:r>
            <a:r>
              <a:rPr lang="ko-KR" altLang="en-US" sz="2000" b="1" dirty="0"/>
              <a:t>조 개</a:t>
            </a:r>
            <a:r>
              <a:rPr lang="en-US" altLang="ko-KR" sz="2000" b="1" dirty="0"/>
              <a:t>)</a:t>
            </a:r>
          </a:p>
          <a:p>
            <a:pPr algn="ctr"/>
            <a:endParaRPr lang="en-US" altLang="ko-KR" sz="2000" b="1" dirty="0"/>
          </a:p>
          <a:p>
            <a:pPr algn="ctr"/>
            <a:r>
              <a:rPr lang="ko-KR" altLang="en-US" sz="2000" b="1" dirty="0"/>
              <a:t>현실적으로 계산해내기는 불가능 </a:t>
            </a:r>
            <a:r>
              <a:rPr lang="ko-KR" altLang="en-US" sz="2000" b="1" dirty="0" err="1"/>
              <a:t>ㅠ</a:t>
            </a:r>
            <a:r>
              <a:rPr lang="en-US" altLang="ko-KR" sz="2000" b="1" dirty="0"/>
              <a:t>.</a:t>
            </a:r>
            <a:r>
              <a:rPr lang="ko-KR" altLang="en-US" sz="2000" b="1" dirty="0" err="1"/>
              <a:t>ㅠ</a:t>
            </a:r>
            <a:endParaRPr lang="ko-KR" altLang="en-US" sz="2000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7986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E4E974F-B053-4BDE-9824-7100F4BAEDD2}"/>
              </a:ext>
            </a:extLst>
          </p:cNvPr>
          <p:cNvSpPr/>
          <p:nvPr/>
        </p:nvSpPr>
        <p:spPr>
          <a:xfrm>
            <a:off x="-29980" y="4408643"/>
            <a:ext cx="4772940" cy="2530929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2" name="그룹 51"/>
          <p:cNvGrpSpPr/>
          <p:nvPr/>
        </p:nvGrpSpPr>
        <p:grpSpPr>
          <a:xfrm>
            <a:off x="5059853" y="2931208"/>
            <a:ext cx="4823492" cy="584775"/>
            <a:chOff x="3587672" y="3562198"/>
            <a:chExt cx="4076161" cy="584775"/>
          </a:xfrm>
        </p:grpSpPr>
        <p:sp>
          <p:nvSpPr>
            <p:cNvPr id="27" name="TextBox 26"/>
            <p:cNvSpPr txBox="1"/>
            <p:nvPr/>
          </p:nvSpPr>
          <p:spPr>
            <a:xfrm>
              <a:off x="4305414" y="3601193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인공지능 이란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587672" y="3562198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058526" y="3615676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040066" y="3611060"/>
            <a:ext cx="3878820" cy="584775"/>
            <a:chOff x="4228728" y="3562210"/>
            <a:chExt cx="3878820" cy="584775"/>
          </a:xfrm>
        </p:grpSpPr>
        <p:sp>
          <p:nvSpPr>
            <p:cNvPr id="54" name="TextBox 53"/>
            <p:cNvSpPr txBox="1"/>
            <p:nvPr/>
          </p:nvSpPr>
          <p:spPr>
            <a:xfrm>
              <a:off x="4349412" y="3608130"/>
              <a:ext cx="37581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228728" y="3562210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5038788" y="3656522"/>
            <a:ext cx="4228818" cy="1251720"/>
            <a:chOff x="4191063" y="2768683"/>
            <a:chExt cx="4228818" cy="1251720"/>
          </a:xfrm>
        </p:grpSpPr>
        <p:sp>
          <p:nvSpPr>
            <p:cNvPr id="58" name="TextBox 57"/>
            <p:cNvSpPr txBox="1"/>
            <p:nvPr/>
          </p:nvSpPr>
          <p:spPr>
            <a:xfrm>
              <a:off x="5061462" y="2768683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알파고의 원리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191063" y="3435628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89B039-AB60-44FC-98C6-6797DCA8F152}"/>
              </a:ext>
            </a:extLst>
          </p:cNvPr>
          <p:cNvSpPr/>
          <p:nvPr/>
        </p:nvSpPr>
        <p:spPr>
          <a:xfrm>
            <a:off x="0" y="30639"/>
            <a:ext cx="3429000" cy="3695013"/>
          </a:xfrm>
          <a:prstGeom prst="rect">
            <a:avLst/>
          </a:prstGeom>
          <a:blipFill dpi="0" rotWithShape="1">
            <a:blip r:embed="rId3">
              <a:alphaModFix amt="31000"/>
            </a:blip>
            <a:srcRect/>
            <a:stretch>
              <a:fillRect/>
            </a:stretch>
          </a:blip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048071" y="2181596"/>
            <a:ext cx="5472472" cy="447572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주차 소 주제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소개 및 개발 일정 소개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28637" y="1371118"/>
            <a:ext cx="2233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lang="ko-KR" altLang="en-US" sz="48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032298" y="4385021"/>
            <a:ext cx="4159592" cy="1161104"/>
            <a:chOff x="3553664" y="2456552"/>
            <a:chExt cx="4159592" cy="1161104"/>
          </a:xfrm>
        </p:grpSpPr>
        <p:sp>
          <p:nvSpPr>
            <p:cNvPr id="17" name="TextBox 16"/>
            <p:cNvSpPr txBox="1"/>
            <p:nvPr/>
          </p:nvSpPr>
          <p:spPr>
            <a:xfrm>
              <a:off x="4354837" y="2456552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알파 오목조목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53664" y="3032881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8BC7251-B2F4-4A24-86B3-468C1868574C}"/>
              </a:ext>
            </a:extLst>
          </p:cNvPr>
          <p:cNvSpPr txBox="1"/>
          <p:nvPr/>
        </p:nvSpPr>
        <p:spPr>
          <a:xfrm>
            <a:off x="5833470" y="5022904"/>
            <a:ext cx="335841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개발 일정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577622A-D1AC-4760-9FA0-196327783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542" y="0"/>
            <a:ext cx="1249457" cy="65068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CC1A35-6A7F-409C-85D5-1F92A7793C87}"/>
              </a:ext>
            </a:extLst>
          </p:cNvPr>
          <p:cNvGrpSpPr/>
          <p:nvPr/>
        </p:nvGrpSpPr>
        <p:grpSpPr>
          <a:xfrm>
            <a:off x="5059853" y="5606773"/>
            <a:ext cx="4823492" cy="584775"/>
            <a:chOff x="3539198" y="3539637"/>
            <a:chExt cx="4076161" cy="58477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78DB87-A5EB-4976-BCBF-7A2D8EE1F7FD}"/>
                </a:ext>
              </a:extLst>
            </p:cNvPr>
            <p:cNvSpPr txBox="1"/>
            <p:nvPr/>
          </p:nvSpPr>
          <p:spPr>
            <a:xfrm>
              <a:off x="4256940" y="3593651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기대효과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72E90C-6CB6-4A99-9D26-D97021D1D72E}"/>
                </a:ext>
              </a:extLst>
            </p:cNvPr>
            <p:cNvSpPr txBox="1"/>
            <p:nvPr/>
          </p:nvSpPr>
          <p:spPr>
            <a:xfrm>
              <a:off x="3539198" y="3539637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5</a:t>
              </a: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26F4210-A1F8-4EC3-8706-802845E90701}"/>
              </a:ext>
            </a:extLst>
          </p:cNvPr>
          <p:cNvSpPr/>
          <p:nvPr/>
        </p:nvSpPr>
        <p:spPr>
          <a:xfrm>
            <a:off x="5608172" y="3693832"/>
            <a:ext cx="117303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92A0FD-B93E-44D7-BACC-C6D436E8EEF0}"/>
              </a:ext>
            </a:extLst>
          </p:cNvPr>
          <p:cNvSpPr/>
          <p:nvPr/>
        </p:nvSpPr>
        <p:spPr>
          <a:xfrm>
            <a:off x="5594543" y="4381967"/>
            <a:ext cx="117303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33A354-91B1-4952-8EAD-73977573F2C4}"/>
              </a:ext>
            </a:extLst>
          </p:cNvPr>
          <p:cNvSpPr/>
          <p:nvPr/>
        </p:nvSpPr>
        <p:spPr>
          <a:xfrm>
            <a:off x="5590934" y="5673757"/>
            <a:ext cx="117303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A16D7D1-5B1E-4B66-B69A-50513D0B237B}"/>
              </a:ext>
            </a:extLst>
          </p:cNvPr>
          <p:cNvSpPr/>
          <p:nvPr/>
        </p:nvSpPr>
        <p:spPr>
          <a:xfrm>
            <a:off x="5588053" y="5004111"/>
            <a:ext cx="117303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376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1977A-23D0-4105-99BA-AAA0B5365D5C}"/>
              </a:ext>
            </a:extLst>
          </p:cNvPr>
          <p:cNvSpPr txBox="1"/>
          <p:nvPr/>
        </p:nvSpPr>
        <p:spPr>
          <a:xfrm>
            <a:off x="1356095" y="380547"/>
            <a:ext cx="39741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알파고의 원리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2C658-0F5D-454C-8EE6-F2CD15EA76F0}"/>
              </a:ext>
            </a:extLst>
          </p:cNvPr>
          <p:cNvSpPr txBox="1"/>
          <p:nvPr/>
        </p:nvSpPr>
        <p:spPr>
          <a:xfrm>
            <a:off x="457606" y="312549"/>
            <a:ext cx="72705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D18E46-E69B-46EE-AFD5-87D6B17D63D5}"/>
              </a:ext>
            </a:extLst>
          </p:cNvPr>
          <p:cNvSpPr/>
          <p:nvPr/>
        </p:nvSpPr>
        <p:spPr>
          <a:xfrm>
            <a:off x="1057009" y="430499"/>
            <a:ext cx="117304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9A464D-E8E5-4094-81A4-3B8A2194BD19}"/>
              </a:ext>
            </a:extLst>
          </p:cNvPr>
          <p:cNvSpPr txBox="1"/>
          <p:nvPr/>
        </p:nvSpPr>
        <p:spPr>
          <a:xfrm>
            <a:off x="701875" y="1003533"/>
            <a:ext cx="667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b="1" dirty="0"/>
              <a:t>Monte Carlo Tree Search (MCTS)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D26532-279B-44B4-A526-49C72AED4C60}"/>
              </a:ext>
            </a:extLst>
          </p:cNvPr>
          <p:cNvSpPr txBox="1"/>
          <p:nvPr/>
        </p:nvSpPr>
        <p:spPr>
          <a:xfrm>
            <a:off x="357098" y="3613397"/>
            <a:ext cx="8135538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dirty="0"/>
              <a:t>1. Selection : </a:t>
            </a:r>
            <a:r>
              <a:rPr lang="ko-KR" altLang="en-US" sz="1600" dirty="0"/>
              <a:t>루트 시작</a:t>
            </a:r>
            <a:r>
              <a:rPr lang="en-US" altLang="ko-KR" sz="1600" dirty="0"/>
              <a:t>, </a:t>
            </a:r>
            <a:r>
              <a:rPr lang="ko-KR" altLang="en-US" sz="1600" dirty="0"/>
              <a:t>가장 성공적인 자식 택하는 방식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fontAlgn="base">
              <a:lnSpc>
                <a:spcPct val="150000"/>
              </a:lnSpc>
            </a:pPr>
            <a:r>
              <a:rPr lang="ko-KR" altLang="en-US" sz="1600" dirty="0"/>
              <a:t>                  한 쪽으로만 탐색이 몰리는 것을 방지하기 위해 랜덤하게 벗어나게 보정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2.Expansion : </a:t>
            </a:r>
            <a:r>
              <a:rPr lang="ko-KR" altLang="en-US" sz="1600" dirty="0"/>
              <a:t>리프 노드에 도달했는데 최종 노드가 아닐 경우</a:t>
            </a:r>
            <a:r>
              <a:rPr lang="en-US" altLang="ko-KR" sz="1600" dirty="0"/>
              <a:t>, </a:t>
            </a:r>
          </a:p>
          <a:p>
            <a:pPr fontAlgn="base">
              <a:lnSpc>
                <a:spcPct val="150000"/>
              </a:lnSpc>
            </a:pPr>
            <a:r>
              <a:rPr lang="en-US" altLang="ko-KR" sz="1600" dirty="0"/>
              <a:t>                  </a:t>
            </a:r>
            <a:r>
              <a:rPr lang="ko-KR" altLang="en-US" sz="1600" dirty="0"/>
              <a:t>다음 단계의 자식 노드를 생성하고 그 중 하나의 자식을 택하여 이동한다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B4377C-B397-447C-9B1C-50E0774FD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0" y="1549876"/>
            <a:ext cx="7696200" cy="20689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E32074-648A-4019-A745-A25C8FF86894}"/>
              </a:ext>
            </a:extLst>
          </p:cNvPr>
          <p:cNvSpPr txBox="1"/>
          <p:nvPr/>
        </p:nvSpPr>
        <p:spPr>
          <a:xfrm>
            <a:off x="357098" y="5130008"/>
            <a:ext cx="801472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dirty="0"/>
              <a:t>3.Simulation : </a:t>
            </a:r>
            <a:r>
              <a:rPr lang="ko-KR" altLang="en-US" sz="1600" dirty="0"/>
              <a:t>현재 상태에서 랜덤하게 </a:t>
            </a:r>
            <a:r>
              <a:rPr lang="ko-KR" altLang="en-US" sz="1600" dirty="0" err="1"/>
              <a:t>시뮬레이팅을</a:t>
            </a:r>
            <a:r>
              <a:rPr lang="ko-KR" altLang="en-US" sz="1600" dirty="0"/>
              <a:t> 해서 게임을 진행</a:t>
            </a:r>
            <a:r>
              <a:rPr lang="en-US" altLang="ko-KR" sz="1600" dirty="0"/>
              <a:t>.</a:t>
            </a:r>
          </a:p>
          <a:p>
            <a:pPr fontAlgn="base">
              <a:lnSpc>
                <a:spcPct val="150000"/>
              </a:lnSpc>
            </a:pPr>
            <a:r>
              <a:rPr lang="ko-KR" altLang="en-US" sz="1600" dirty="0"/>
              <a:t>                  게임을 끝까지 진행해서 내가 이기는지</a:t>
            </a:r>
            <a:r>
              <a:rPr lang="en-US" altLang="ko-KR" sz="1600" dirty="0"/>
              <a:t>, </a:t>
            </a:r>
            <a:r>
              <a:rPr lang="ko-KR" altLang="en-US" sz="1600" dirty="0"/>
              <a:t>지는지에 대한 결과값을 얻는다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fontAlgn="base">
              <a:lnSpc>
                <a:spcPct val="150000"/>
              </a:lnSpc>
            </a:pPr>
            <a:r>
              <a:rPr lang="en-US" altLang="ko-KR" sz="1600" dirty="0"/>
              <a:t>4.Backpropagation : </a:t>
            </a:r>
            <a:r>
              <a:rPr lang="ko-KR" altLang="en-US" sz="1600" dirty="0"/>
              <a:t>현재 진행한 시뮬레이션의 결과를 바탕으로</a:t>
            </a:r>
            <a:r>
              <a:rPr lang="en-US" altLang="ko-KR" sz="1600" dirty="0"/>
              <a:t>, </a:t>
            </a:r>
          </a:p>
          <a:p>
            <a:pPr fontAlgn="base">
              <a:lnSpc>
                <a:spcPct val="150000"/>
              </a:lnSpc>
            </a:pPr>
            <a:r>
              <a:rPr lang="en-US" altLang="ko-KR" sz="1600" dirty="0"/>
              <a:t>                           </a:t>
            </a:r>
            <a:r>
              <a:rPr lang="ko-KR" altLang="en-US" sz="1600" dirty="0"/>
              <a:t>내가 온 경로들의 노드들에 결과값을 업데이트 해준다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3284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412C3B-8438-4487-AF01-C83F42703830}"/>
              </a:ext>
            </a:extLst>
          </p:cNvPr>
          <p:cNvSpPr txBox="1"/>
          <p:nvPr/>
        </p:nvSpPr>
        <p:spPr>
          <a:xfrm>
            <a:off x="5520124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1977A-23D0-4105-99BA-AAA0B5365D5C}"/>
              </a:ext>
            </a:extLst>
          </p:cNvPr>
          <p:cNvSpPr txBox="1"/>
          <p:nvPr/>
        </p:nvSpPr>
        <p:spPr>
          <a:xfrm>
            <a:off x="1356095" y="380547"/>
            <a:ext cx="39741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알파고의 원리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2C658-0F5D-454C-8EE6-F2CD15EA76F0}"/>
              </a:ext>
            </a:extLst>
          </p:cNvPr>
          <p:cNvSpPr txBox="1"/>
          <p:nvPr/>
        </p:nvSpPr>
        <p:spPr>
          <a:xfrm>
            <a:off x="457606" y="312549"/>
            <a:ext cx="72705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D18E46-E69B-46EE-AFD5-87D6B17D63D5}"/>
              </a:ext>
            </a:extLst>
          </p:cNvPr>
          <p:cNvSpPr/>
          <p:nvPr/>
        </p:nvSpPr>
        <p:spPr>
          <a:xfrm>
            <a:off x="1057009" y="430499"/>
            <a:ext cx="117304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E94CC-4022-45D0-9173-C19D538F9D38}"/>
              </a:ext>
            </a:extLst>
          </p:cNvPr>
          <p:cNvSpPr txBox="1"/>
          <p:nvPr/>
        </p:nvSpPr>
        <p:spPr>
          <a:xfrm>
            <a:off x="701875" y="1003533"/>
            <a:ext cx="667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b="1" dirty="0"/>
              <a:t>Convolutional Neural Network (CNN)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30C0EC-D730-49E0-A764-C7F5D2B2D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93" y="1749213"/>
            <a:ext cx="7048500" cy="2381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3D776C-45D4-484D-B764-E36EDD169432}"/>
              </a:ext>
            </a:extLst>
          </p:cNvPr>
          <p:cNvSpPr txBox="1"/>
          <p:nvPr/>
        </p:nvSpPr>
        <p:spPr>
          <a:xfrm>
            <a:off x="601735" y="4191524"/>
            <a:ext cx="79887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CNN</a:t>
            </a:r>
            <a:r>
              <a:rPr lang="ko-KR" altLang="en-US" dirty="0"/>
              <a:t> </a:t>
            </a:r>
            <a:r>
              <a:rPr lang="en-US" altLang="ko-KR" dirty="0"/>
              <a:t>Input = 2</a:t>
            </a:r>
            <a:r>
              <a:rPr lang="ko-KR" altLang="en-US" dirty="0"/>
              <a:t>차원의 형태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Convolution Layer =</a:t>
            </a:r>
            <a:r>
              <a:rPr lang="ko-KR" altLang="en-US" dirty="0"/>
              <a:t> 이미지를 구석구석 살펴보면서 새로운 값 생성</a:t>
            </a:r>
            <a:r>
              <a:rPr lang="en-US" altLang="ko-KR" dirty="0"/>
              <a:t>. </a:t>
            </a:r>
          </a:p>
          <a:p>
            <a:pPr algn="ctr">
              <a:lnSpc>
                <a:spcPct val="150000"/>
              </a:lnSpc>
            </a:pPr>
            <a:r>
              <a:rPr lang="en-US" altLang="ko-KR" dirty="0"/>
              <a:t>Layer</a:t>
            </a:r>
            <a:r>
              <a:rPr lang="ko-KR" altLang="en-US" dirty="0"/>
              <a:t>에는 </a:t>
            </a:r>
            <a:r>
              <a:rPr lang="en-US" altLang="ko-KR" dirty="0"/>
              <a:t>window</a:t>
            </a:r>
            <a:r>
              <a:rPr lang="ko-KR" altLang="en-US" dirty="0"/>
              <a:t>가 존재</a:t>
            </a:r>
            <a:r>
              <a:rPr lang="en-US" altLang="ko-KR" dirty="0"/>
              <a:t>. 3 x 3</a:t>
            </a:r>
            <a:r>
              <a:rPr lang="ko-KR" altLang="en-US" dirty="0"/>
              <a:t>의 크기라고 해보면</a:t>
            </a:r>
            <a:r>
              <a:rPr lang="en-US" altLang="ko-KR" dirty="0"/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dirty="0"/>
              <a:t> convolution layer</a:t>
            </a:r>
            <a:r>
              <a:rPr lang="ko-KR" altLang="en-US" dirty="0"/>
              <a:t>에서는 이미지에서 가능한 모든 </a:t>
            </a:r>
            <a:r>
              <a:rPr lang="en-US" altLang="ko-KR" dirty="0"/>
              <a:t>3 x 3 </a:t>
            </a:r>
            <a:r>
              <a:rPr lang="ko-KR" altLang="en-US" dirty="0"/>
              <a:t>크기의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작은 부분들을 살펴보면서 각각의 부분의 </a:t>
            </a:r>
            <a:r>
              <a:rPr lang="en-US" altLang="ko-KR" dirty="0"/>
              <a:t>weight</a:t>
            </a:r>
            <a:r>
              <a:rPr lang="ko-KR" altLang="en-US" dirty="0"/>
              <a:t>를 곱하여 새로운 값 생성</a:t>
            </a:r>
            <a:r>
              <a:rPr lang="en-US" altLang="ko-KR" dirty="0"/>
              <a:t>.</a:t>
            </a:r>
            <a:r>
              <a:rPr lang="ko-KR" altLang="en-US" dirty="0"/>
              <a:t>이 값들이 모두 모여 새로운 </a:t>
            </a:r>
            <a:r>
              <a:rPr lang="en-US" altLang="ko-KR" dirty="0"/>
              <a:t>28 x 28 </a:t>
            </a:r>
            <a:r>
              <a:rPr lang="ko-KR" altLang="en-US" dirty="0"/>
              <a:t>크기의 아웃풋을 만들어낸다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6037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412C3B-8438-4487-AF01-C83F42703830}"/>
              </a:ext>
            </a:extLst>
          </p:cNvPr>
          <p:cNvSpPr txBox="1"/>
          <p:nvPr/>
        </p:nvSpPr>
        <p:spPr>
          <a:xfrm>
            <a:off x="5520124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1977A-23D0-4105-99BA-AAA0B5365D5C}"/>
              </a:ext>
            </a:extLst>
          </p:cNvPr>
          <p:cNvSpPr txBox="1"/>
          <p:nvPr/>
        </p:nvSpPr>
        <p:spPr>
          <a:xfrm>
            <a:off x="1356095" y="380547"/>
            <a:ext cx="39741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알파 오목조목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2C658-0F5D-454C-8EE6-F2CD15EA76F0}"/>
              </a:ext>
            </a:extLst>
          </p:cNvPr>
          <p:cNvSpPr txBox="1"/>
          <p:nvPr/>
        </p:nvSpPr>
        <p:spPr>
          <a:xfrm>
            <a:off x="457606" y="312549"/>
            <a:ext cx="72705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3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D18E46-E69B-46EE-AFD5-87D6B17D63D5}"/>
              </a:ext>
            </a:extLst>
          </p:cNvPr>
          <p:cNvSpPr/>
          <p:nvPr/>
        </p:nvSpPr>
        <p:spPr>
          <a:xfrm>
            <a:off x="1057009" y="430499"/>
            <a:ext cx="117304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B40E6-54B9-4A48-BCCF-91E701E04073}"/>
              </a:ext>
            </a:extLst>
          </p:cNvPr>
          <p:cNvSpPr txBox="1"/>
          <p:nvPr/>
        </p:nvSpPr>
        <p:spPr>
          <a:xfrm>
            <a:off x="701874" y="1049700"/>
            <a:ext cx="3870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b="1" dirty="0" err="1"/>
              <a:t>Reinforcement</a:t>
            </a:r>
            <a:r>
              <a:rPr lang="ko-KR" altLang="ko-KR" sz="2000" b="1" dirty="0"/>
              <a:t> </a:t>
            </a:r>
            <a:r>
              <a:rPr lang="ko-KR" altLang="ko-KR" sz="2000" b="1" dirty="0" err="1"/>
              <a:t>learning</a:t>
            </a:r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17EA82-E053-4A0E-B21B-55D3EC59B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449810"/>
            <a:ext cx="5715000" cy="2200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522718-7891-4C19-A02B-8FDD94D27968}"/>
              </a:ext>
            </a:extLst>
          </p:cNvPr>
          <p:cNvSpPr txBox="1"/>
          <p:nvPr/>
        </p:nvSpPr>
        <p:spPr>
          <a:xfrm>
            <a:off x="601735" y="3650085"/>
            <a:ext cx="8141110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dirty="0"/>
              <a:t>1. </a:t>
            </a:r>
            <a:r>
              <a:rPr lang="ko-KR" altLang="en-US" sz="1600" dirty="0"/>
              <a:t>어떤 </a:t>
            </a:r>
            <a:r>
              <a:rPr lang="en-US" altLang="ko-KR" sz="1600" dirty="0"/>
              <a:t>action</a:t>
            </a:r>
            <a:r>
              <a:rPr lang="ko-KR" altLang="en-US" sz="1600" dirty="0"/>
              <a:t>을 수행 시</a:t>
            </a:r>
            <a:r>
              <a:rPr lang="en-US" altLang="ko-KR" sz="1600" dirty="0"/>
              <a:t>, reward</a:t>
            </a:r>
            <a:r>
              <a:rPr lang="ko-KR" altLang="en-US" sz="1600" dirty="0"/>
              <a:t>가 발생한다면</a:t>
            </a:r>
            <a:r>
              <a:rPr lang="en-US" altLang="ko-KR" sz="1600" dirty="0"/>
              <a:t>, </a:t>
            </a:r>
            <a:r>
              <a:rPr lang="ko-KR" altLang="en-US" sz="1600" dirty="0"/>
              <a:t>그 방향으로 </a:t>
            </a:r>
            <a:r>
              <a:rPr lang="en-US" altLang="ko-KR" sz="1600" dirty="0"/>
              <a:t>feedback. </a:t>
            </a:r>
          </a:p>
          <a:p>
            <a:pPr fontAlgn="base">
              <a:lnSpc>
                <a:spcPct val="150000"/>
              </a:lnSpc>
            </a:pPr>
            <a:r>
              <a:rPr lang="en-US" altLang="ko-KR" sz="1600" dirty="0"/>
              <a:t>2. reward</a:t>
            </a:r>
            <a:r>
              <a:rPr lang="ko-KR" altLang="en-US" sz="1600" dirty="0"/>
              <a:t>가 발생시</a:t>
            </a:r>
            <a:r>
              <a:rPr lang="en-US" altLang="ko-KR" sz="1600" dirty="0"/>
              <a:t>, reward</a:t>
            </a:r>
            <a:r>
              <a:rPr lang="ko-KR" altLang="en-US" sz="1600" dirty="0"/>
              <a:t>가 발생하는 방향으로 </a:t>
            </a:r>
            <a:r>
              <a:rPr lang="en-US" altLang="ko-KR" sz="1600" dirty="0"/>
              <a:t>action</a:t>
            </a:r>
            <a:r>
              <a:rPr lang="ko-KR" altLang="en-US" sz="1600" dirty="0"/>
              <a:t>을 반복 </a:t>
            </a:r>
            <a:endParaRPr lang="en-US" altLang="ko-KR" sz="1600" dirty="0"/>
          </a:p>
          <a:p>
            <a:pPr fontAlgn="base">
              <a:lnSpc>
                <a:spcPct val="150000"/>
              </a:lnSpc>
            </a:pPr>
            <a:r>
              <a:rPr lang="en-US" altLang="ko-KR" sz="1600" dirty="0"/>
              <a:t>3. </a:t>
            </a:r>
            <a:r>
              <a:rPr lang="ko-KR" altLang="en-US" sz="1600" dirty="0"/>
              <a:t>오목에 적용시</a:t>
            </a:r>
            <a:r>
              <a:rPr lang="en-US" altLang="ko-KR" sz="1600" dirty="0"/>
              <a:t>, </a:t>
            </a:r>
            <a:r>
              <a:rPr lang="ko-KR" altLang="en-US" sz="1600" dirty="0"/>
              <a:t>어떤 </a:t>
            </a:r>
            <a:r>
              <a:rPr lang="en-US" altLang="ko-KR" sz="1600" dirty="0"/>
              <a:t>point</a:t>
            </a:r>
            <a:r>
              <a:rPr lang="ko-KR" altLang="en-US" sz="1600" dirty="0"/>
              <a:t>에 돌을 두지 않으면 </a:t>
            </a:r>
            <a:r>
              <a:rPr lang="en-US" altLang="ko-KR" sz="1600" dirty="0"/>
              <a:t>penalty</a:t>
            </a:r>
            <a:r>
              <a:rPr lang="ko-KR" altLang="en-US" sz="1600" dirty="0"/>
              <a:t>가 발생</a:t>
            </a:r>
            <a:endParaRPr lang="en-US" altLang="ko-KR" sz="1600" dirty="0"/>
          </a:p>
          <a:p>
            <a:pPr fontAlgn="base">
              <a:lnSpc>
                <a:spcPct val="150000"/>
              </a:lnSpc>
            </a:pPr>
            <a:r>
              <a:rPr lang="ko-KR" altLang="en-US" sz="1600" dirty="0"/>
              <a:t>   그렇다면 </a:t>
            </a:r>
            <a:r>
              <a:rPr lang="en-US" altLang="ko-KR" sz="1600" dirty="0"/>
              <a:t>penalty</a:t>
            </a:r>
            <a:r>
              <a:rPr lang="ko-KR" altLang="en-US" sz="1600" dirty="0"/>
              <a:t>가 발생하지 않고 </a:t>
            </a:r>
            <a:r>
              <a:rPr lang="en-US" altLang="ko-KR" sz="1600" dirty="0"/>
              <a:t>reward</a:t>
            </a:r>
            <a:r>
              <a:rPr lang="ko-KR" altLang="en-US" sz="1600" dirty="0"/>
              <a:t> 발생하는 수를 둘 것</a:t>
            </a:r>
            <a:endParaRPr lang="en-US" altLang="ko-KR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14B915-A8C7-49D3-B730-BA665015D4E1}"/>
              </a:ext>
            </a:extLst>
          </p:cNvPr>
          <p:cNvSpPr txBox="1"/>
          <p:nvPr/>
        </p:nvSpPr>
        <p:spPr>
          <a:xfrm>
            <a:off x="535118" y="5188912"/>
            <a:ext cx="82743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 dirty="0"/>
              <a:t>◦ </a:t>
            </a:r>
            <a:r>
              <a:rPr lang="en-US" altLang="ko-KR" sz="1600" dirty="0"/>
              <a:t>Context understanding: </a:t>
            </a:r>
            <a:r>
              <a:rPr lang="ko-KR" altLang="en-US" sz="1600" dirty="0"/>
              <a:t>현재 상황을 인지하는 것 </a:t>
            </a:r>
            <a:r>
              <a:rPr lang="en-US" altLang="ko-KR" sz="1600" dirty="0"/>
              <a:t>(</a:t>
            </a:r>
            <a:r>
              <a:rPr lang="ko-KR" altLang="en-US" sz="1600" dirty="0"/>
              <a:t>오목 판 위의 돌 배치 등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fontAlgn="base"/>
            <a:r>
              <a:rPr lang="ko-KR" altLang="en-US" sz="1600" dirty="0"/>
              <a:t>◦ </a:t>
            </a:r>
            <a:r>
              <a:rPr lang="en-US" altLang="ko-KR" sz="1600" dirty="0"/>
              <a:t>Action: </a:t>
            </a:r>
            <a:r>
              <a:rPr lang="ko-KR" altLang="en-US" sz="1600" dirty="0"/>
              <a:t>개별 상황에서 내가 취할 수 있는 액션 </a:t>
            </a:r>
            <a:r>
              <a:rPr lang="en-US" altLang="ko-KR" sz="1600" dirty="0"/>
              <a:t>set</a:t>
            </a:r>
          </a:p>
          <a:p>
            <a:pPr fontAlgn="base"/>
            <a:r>
              <a:rPr lang="ko-KR" altLang="en-US" sz="1600" dirty="0"/>
              <a:t>◦ </a:t>
            </a:r>
            <a:r>
              <a:rPr lang="en-US" altLang="ko-KR" sz="1600" dirty="0"/>
              <a:t>Reward: </a:t>
            </a:r>
            <a:r>
              <a:rPr lang="ko-KR" altLang="en-US" sz="1600" dirty="0"/>
              <a:t>포상을 어떻게 모델링할 것인가</a:t>
            </a:r>
            <a:r>
              <a:rPr lang="en-US" altLang="ko-KR" sz="1600" dirty="0"/>
              <a:t>? </a:t>
            </a:r>
            <a:r>
              <a:rPr lang="ko-KR" altLang="en-US" sz="1600" dirty="0"/>
              <a:t>보통 게임에서는 </a:t>
            </a:r>
            <a:r>
              <a:rPr lang="en-US" altLang="ko-KR" sz="1600" dirty="0"/>
              <a:t>reward</a:t>
            </a:r>
            <a:r>
              <a:rPr lang="ko-KR" altLang="en-US" sz="1600" dirty="0"/>
              <a:t>가 </a:t>
            </a:r>
            <a:r>
              <a:rPr lang="en-US" altLang="ko-KR" sz="1600" dirty="0"/>
              <a:t>win/lose!</a:t>
            </a:r>
          </a:p>
          <a:p>
            <a:pPr fontAlgn="base"/>
            <a:endParaRPr lang="en-US" altLang="ko-KR" sz="1600" dirty="0"/>
          </a:p>
          <a:p>
            <a:pPr fontAlgn="base"/>
            <a:r>
              <a:rPr lang="ko-KR" altLang="en-US" sz="1600" dirty="0"/>
              <a:t>그렇다면 그 중에서 어떤 돌이 </a:t>
            </a:r>
            <a:r>
              <a:rPr lang="en-US" altLang="ko-KR" sz="1600" dirty="0"/>
              <a:t>reward</a:t>
            </a:r>
            <a:r>
              <a:rPr lang="ko-KR" altLang="en-US" sz="1600" dirty="0"/>
              <a:t>에 가장 큰 영향을 주었는가</a:t>
            </a:r>
            <a:r>
              <a:rPr lang="en-US" altLang="ko-KR" sz="1600" dirty="0"/>
              <a:t>? </a:t>
            </a:r>
          </a:p>
          <a:p>
            <a:pPr fontAlgn="base"/>
            <a:r>
              <a:rPr lang="ko-KR" altLang="en-US" sz="1600" dirty="0"/>
              <a:t>→ 결국 </a:t>
            </a:r>
            <a:r>
              <a:rPr lang="en-US" altLang="ko-KR" sz="1600" dirty="0"/>
              <a:t>reward</a:t>
            </a:r>
            <a:r>
              <a:rPr lang="ko-KR" altLang="en-US" sz="1600" dirty="0"/>
              <a:t>를 쪼개서 어떤 수순이 가장 중요한 역할을 했는지 찾는 것이 중요하다</a:t>
            </a:r>
            <a:r>
              <a:rPr lang="en-US" altLang="ko-KR" sz="1600" dirty="0"/>
              <a:t>!</a:t>
            </a:r>
            <a:endParaRPr lang="ko-KR" altLang="en-US" sz="16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503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534519" y="5305249"/>
            <a:ext cx="8266944" cy="12852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dirty="0"/>
              <a:t>난이도 설정</a:t>
            </a:r>
            <a:r>
              <a:rPr lang="en-US" altLang="ko-KR" dirty="0"/>
              <a:t>, </a:t>
            </a:r>
            <a:r>
              <a:rPr lang="ko-KR" altLang="en-US" dirty="0"/>
              <a:t>선</a:t>
            </a:r>
            <a:r>
              <a:rPr lang="en-US" altLang="ko-KR" dirty="0"/>
              <a:t>/</a:t>
            </a:r>
            <a:r>
              <a:rPr lang="ko-KR" altLang="en-US" dirty="0"/>
              <a:t>후수 설정</a:t>
            </a:r>
            <a:r>
              <a:rPr lang="en-US" altLang="ko-KR" dirty="0"/>
              <a:t>, 3x3 </a:t>
            </a:r>
            <a:r>
              <a:rPr lang="ko-KR" altLang="en-US" dirty="0"/>
              <a:t>허용</a:t>
            </a:r>
            <a:r>
              <a:rPr lang="en-US" altLang="ko-KR" dirty="0"/>
              <a:t>/</a:t>
            </a:r>
            <a:r>
              <a:rPr lang="ko-KR" altLang="en-US" dirty="0"/>
              <a:t>금지 설정</a:t>
            </a:r>
            <a:r>
              <a:rPr lang="en-US" altLang="ko-KR" dirty="0"/>
              <a:t>, </a:t>
            </a:r>
            <a:r>
              <a:rPr lang="ko-KR" altLang="en-US" dirty="0"/>
              <a:t>현재 연산 결과 표시</a:t>
            </a:r>
            <a:r>
              <a:rPr lang="en-US" altLang="ko-KR" dirty="0"/>
              <a:t>,</a:t>
            </a:r>
            <a:r>
              <a:rPr lang="ko-KR" altLang="en-US" dirty="0"/>
              <a:t>  </a:t>
            </a:r>
            <a:endParaRPr lang="en-US" altLang="ko-KR" dirty="0"/>
          </a:p>
          <a:p>
            <a:pPr algn="ctr" fontAlgn="base">
              <a:lnSpc>
                <a:spcPct val="150000"/>
              </a:lnSpc>
            </a:pPr>
            <a:r>
              <a:rPr lang="ko-KR" altLang="en-US" dirty="0"/>
              <a:t>추천 수 표시</a:t>
            </a:r>
            <a:r>
              <a:rPr lang="en-US" altLang="ko-KR" dirty="0"/>
              <a:t>, </a:t>
            </a:r>
            <a:r>
              <a:rPr lang="ko-KR" altLang="en-US" dirty="0"/>
              <a:t>수 무르기 등 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dirty="0"/>
              <a:t>세부 사항 조정 예정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1977A-23D0-4105-99BA-AAA0B5365D5C}"/>
              </a:ext>
            </a:extLst>
          </p:cNvPr>
          <p:cNvSpPr txBox="1"/>
          <p:nvPr/>
        </p:nvSpPr>
        <p:spPr>
          <a:xfrm>
            <a:off x="1356095" y="380547"/>
            <a:ext cx="39741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알파 오목조목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2C658-0F5D-454C-8EE6-F2CD15EA76F0}"/>
              </a:ext>
            </a:extLst>
          </p:cNvPr>
          <p:cNvSpPr txBox="1"/>
          <p:nvPr/>
        </p:nvSpPr>
        <p:spPr>
          <a:xfrm>
            <a:off x="457606" y="312549"/>
            <a:ext cx="72705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3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D18E46-E69B-46EE-AFD5-87D6B17D63D5}"/>
              </a:ext>
            </a:extLst>
          </p:cNvPr>
          <p:cNvSpPr/>
          <p:nvPr/>
        </p:nvSpPr>
        <p:spPr>
          <a:xfrm>
            <a:off x="1057009" y="430499"/>
            <a:ext cx="117304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F36DDD-AA0E-47F7-BD56-F2626C841D65}"/>
              </a:ext>
            </a:extLst>
          </p:cNvPr>
          <p:cNvSpPr txBox="1"/>
          <p:nvPr/>
        </p:nvSpPr>
        <p:spPr>
          <a:xfrm>
            <a:off x="701875" y="981924"/>
            <a:ext cx="294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User Interface</a:t>
            </a:r>
            <a:endParaRPr lang="ko-KR" altLang="en-US" sz="2800" b="1" dirty="0"/>
          </a:p>
        </p:txBody>
      </p:sp>
      <p:pic>
        <p:nvPicPr>
          <p:cNvPr id="1025" name="_x362292376" descr="EMB00003f504605">
            <a:extLst>
              <a:ext uri="{FF2B5EF4-FFF2-40B4-BE49-F238E27FC236}">
                <a16:creationId xmlns:a16="http://schemas.microsoft.com/office/drawing/2014/main" id="{158C529B-9DD2-4426-9506-EBC6E42B6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910" y="1644856"/>
            <a:ext cx="5965433" cy="344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597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412C3B-8438-4487-AF01-C83F42703830}"/>
              </a:ext>
            </a:extLst>
          </p:cNvPr>
          <p:cNvSpPr txBox="1"/>
          <p:nvPr/>
        </p:nvSpPr>
        <p:spPr>
          <a:xfrm>
            <a:off x="5520124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1977A-23D0-4105-99BA-AAA0B5365D5C}"/>
              </a:ext>
            </a:extLst>
          </p:cNvPr>
          <p:cNvSpPr txBox="1"/>
          <p:nvPr/>
        </p:nvSpPr>
        <p:spPr>
          <a:xfrm>
            <a:off x="1356095" y="380547"/>
            <a:ext cx="39741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개발일정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2C658-0F5D-454C-8EE6-F2CD15EA76F0}"/>
              </a:ext>
            </a:extLst>
          </p:cNvPr>
          <p:cNvSpPr txBox="1"/>
          <p:nvPr/>
        </p:nvSpPr>
        <p:spPr>
          <a:xfrm>
            <a:off x="457606" y="312549"/>
            <a:ext cx="72705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4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D18E46-E69B-46EE-AFD5-87D6B17D63D5}"/>
              </a:ext>
            </a:extLst>
          </p:cNvPr>
          <p:cNvSpPr/>
          <p:nvPr/>
        </p:nvSpPr>
        <p:spPr>
          <a:xfrm>
            <a:off x="1057009" y="430499"/>
            <a:ext cx="117304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9" name="_x392439336" descr="EMB00002258a132">
            <a:extLst>
              <a:ext uri="{FF2B5EF4-FFF2-40B4-BE49-F238E27FC236}">
                <a16:creationId xmlns:a16="http://schemas.microsoft.com/office/drawing/2014/main" id="{AE50DE4B-0CFB-468D-9679-F9AA8897B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3687"/>
            <a:ext cx="9144000" cy="223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41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412C3B-8438-4487-AF01-C83F42703830}"/>
              </a:ext>
            </a:extLst>
          </p:cNvPr>
          <p:cNvSpPr txBox="1"/>
          <p:nvPr/>
        </p:nvSpPr>
        <p:spPr>
          <a:xfrm>
            <a:off x="5520124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1977A-23D0-4105-99BA-AAA0B5365D5C}"/>
              </a:ext>
            </a:extLst>
          </p:cNvPr>
          <p:cNvSpPr txBox="1"/>
          <p:nvPr/>
        </p:nvSpPr>
        <p:spPr>
          <a:xfrm>
            <a:off x="1356095" y="380547"/>
            <a:ext cx="39741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해결해야 할  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2C658-0F5D-454C-8EE6-F2CD15EA76F0}"/>
              </a:ext>
            </a:extLst>
          </p:cNvPr>
          <p:cNvSpPr txBox="1"/>
          <p:nvPr/>
        </p:nvSpPr>
        <p:spPr>
          <a:xfrm>
            <a:off x="457606" y="312549"/>
            <a:ext cx="72705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4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D18E46-E69B-46EE-AFD5-87D6B17D63D5}"/>
              </a:ext>
            </a:extLst>
          </p:cNvPr>
          <p:cNvSpPr/>
          <p:nvPr/>
        </p:nvSpPr>
        <p:spPr>
          <a:xfrm>
            <a:off x="1057009" y="430499"/>
            <a:ext cx="117304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5D7E7-B1F0-4ECC-9AC9-55A168594359}"/>
              </a:ext>
            </a:extLst>
          </p:cNvPr>
          <p:cNvSpPr txBox="1"/>
          <p:nvPr/>
        </p:nvSpPr>
        <p:spPr>
          <a:xfrm>
            <a:off x="2260360" y="2108615"/>
            <a:ext cx="46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1. </a:t>
            </a:r>
            <a:r>
              <a:rPr lang="ko-KR" altLang="en-US" dirty="0"/>
              <a:t>정제된 오목 대국 데이터 셋 구하기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38CFA7-951E-49BC-99C4-06A9C90D67FC}"/>
              </a:ext>
            </a:extLst>
          </p:cNvPr>
          <p:cNvSpPr txBox="1"/>
          <p:nvPr/>
        </p:nvSpPr>
        <p:spPr>
          <a:xfrm>
            <a:off x="1685780" y="2945420"/>
            <a:ext cx="5772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2. </a:t>
            </a:r>
            <a:r>
              <a:rPr lang="ko-KR" altLang="en-US" dirty="0"/>
              <a:t>구해진 데이터 셋을 올바르게 학습시키기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EDDB8-EB27-4FA9-AFE4-2059CA1EC1B2}"/>
              </a:ext>
            </a:extLst>
          </p:cNvPr>
          <p:cNvSpPr txBox="1"/>
          <p:nvPr/>
        </p:nvSpPr>
        <p:spPr>
          <a:xfrm>
            <a:off x="1685780" y="3782225"/>
            <a:ext cx="615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3. </a:t>
            </a:r>
            <a:r>
              <a:rPr lang="ko-KR" altLang="en-US" dirty="0"/>
              <a:t>각 수에 따른 보상을 적절하게 조정해 최적의 수를 찾기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163745-D02A-4B0B-AB8B-4D9DA8D38E44}"/>
              </a:ext>
            </a:extLst>
          </p:cNvPr>
          <p:cNvSpPr txBox="1"/>
          <p:nvPr/>
        </p:nvSpPr>
        <p:spPr>
          <a:xfrm>
            <a:off x="1685780" y="4581155"/>
            <a:ext cx="615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4. </a:t>
            </a:r>
            <a:r>
              <a:rPr lang="ko-KR" altLang="en-US" dirty="0"/>
              <a:t>만약 예상치 못한 수를 두었을 때 어떻게 반응할 것인가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9103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412C3B-8438-4487-AF01-C83F42703830}"/>
              </a:ext>
            </a:extLst>
          </p:cNvPr>
          <p:cNvSpPr txBox="1"/>
          <p:nvPr/>
        </p:nvSpPr>
        <p:spPr>
          <a:xfrm>
            <a:off x="5520124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1977A-23D0-4105-99BA-AAA0B5365D5C}"/>
              </a:ext>
            </a:extLst>
          </p:cNvPr>
          <p:cNvSpPr txBox="1"/>
          <p:nvPr/>
        </p:nvSpPr>
        <p:spPr>
          <a:xfrm>
            <a:off x="1356095" y="380547"/>
            <a:ext cx="39741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기대효과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2C658-0F5D-454C-8EE6-F2CD15EA76F0}"/>
              </a:ext>
            </a:extLst>
          </p:cNvPr>
          <p:cNvSpPr txBox="1"/>
          <p:nvPr/>
        </p:nvSpPr>
        <p:spPr>
          <a:xfrm>
            <a:off x="457606" y="312549"/>
            <a:ext cx="72705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4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D18E46-E69B-46EE-AFD5-87D6B17D63D5}"/>
              </a:ext>
            </a:extLst>
          </p:cNvPr>
          <p:cNvSpPr/>
          <p:nvPr/>
        </p:nvSpPr>
        <p:spPr>
          <a:xfrm>
            <a:off x="1057009" y="430499"/>
            <a:ext cx="117304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570B8-AD3B-4F5F-9D29-642DDB330A38}"/>
              </a:ext>
            </a:extLst>
          </p:cNvPr>
          <p:cNvSpPr txBox="1"/>
          <p:nvPr/>
        </p:nvSpPr>
        <p:spPr>
          <a:xfrm>
            <a:off x="376015" y="1687163"/>
            <a:ext cx="9067088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50000"/>
              </a:lnSpc>
              <a:buAutoNum type="arabicPeriod"/>
            </a:pPr>
            <a:r>
              <a:rPr lang="ko-KR" altLang="en-US" dirty="0"/>
              <a:t>매우 많은 연산과정을 거치는 </a:t>
            </a:r>
            <a:r>
              <a:rPr lang="en-US" altLang="ko-KR" dirty="0"/>
              <a:t>Deep Learning </a:t>
            </a:r>
            <a:r>
              <a:rPr lang="ko-KR" altLang="en-US" dirty="0"/>
              <a:t>학습을 통해 이를 응용한 </a:t>
            </a:r>
            <a:endParaRPr lang="en-US" altLang="ko-KR" dirty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    AI </a:t>
            </a:r>
            <a:r>
              <a:rPr lang="ko-KR" altLang="en-US" dirty="0"/>
              <a:t>오목게임을 구현하며 해당 분야에 폭 넓은 이해 </a:t>
            </a:r>
            <a:r>
              <a:rPr lang="en-US" altLang="ko-KR" dirty="0"/>
              <a:t>&amp; </a:t>
            </a:r>
            <a:r>
              <a:rPr lang="ko-KR" altLang="en-US" dirty="0"/>
              <a:t>개인 역량 강화</a:t>
            </a:r>
            <a:r>
              <a:rPr lang="en-US" altLang="ko-KR" dirty="0"/>
              <a:t>. </a:t>
            </a:r>
          </a:p>
          <a:p>
            <a:pPr fontAlgn="base">
              <a:lnSpc>
                <a:spcPct val="150000"/>
              </a:lnSpc>
            </a:pPr>
            <a:endParaRPr lang="en-US" altLang="ko-KR" dirty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오목을 이용해 쉽고 재미있게</a:t>
            </a:r>
            <a:r>
              <a:rPr lang="en-US" altLang="ko-KR" dirty="0"/>
              <a:t> </a:t>
            </a:r>
            <a:r>
              <a:rPr lang="ko-KR" altLang="en-US" dirty="0"/>
              <a:t>다가가</a:t>
            </a:r>
            <a:r>
              <a:rPr lang="en-US" altLang="ko-KR" dirty="0"/>
              <a:t> </a:t>
            </a:r>
            <a:r>
              <a:rPr lang="ko-KR" altLang="en-US" dirty="0"/>
              <a:t>딥 러닝 분야에 대한 이해도와 관심</a:t>
            </a:r>
            <a:r>
              <a:rPr lang="en-US" altLang="ko-KR" dirty="0"/>
              <a:t> </a:t>
            </a:r>
            <a:r>
              <a:rPr lang="ko-KR" altLang="en-US" dirty="0"/>
              <a:t>증가</a:t>
            </a:r>
          </a:p>
          <a:p>
            <a:pPr fontAlgn="base">
              <a:lnSpc>
                <a:spcPct val="150000"/>
              </a:lnSpc>
            </a:pPr>
            <a:endParaRPr lang="en-US" altLang="ko-KR" dirty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3. AI </a:t>
            </a:r>
            <a:r>
              <a:rPr lang="ko-KR" altLang="en-US" dirty="0"/>
              <a:t>오목게임을 통해 이해한 바탕을 토대로 인공지능을 이용한 문화</a:t>
            </a:r>
            <a:r>
              <a:rPr lang="en-US" altLang="ko-KR" dirty="0"/>
              <a:t>, </a:t>
            </a:r>
            <a:r>
              <a:rPr lang="ko-KR" altLang="en-US" dirty="0"/>
              <a:t>사회</a:t>
            </a:r>
            <a:r>
              <a:rPr lang="en-US" altLang="ko-KR" dirty="0"/>
              <a:t>, </a:t>
            </a:r>
            <a:r>
              <a:rPr lang="ko-KR" altLang="en-US" dirty="0"/>
              <a:t>경제 등</a:t>
            </a:r>
            <a:endParaRPr lang="en-US" altLang="ko-KR" dirty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  </a:t>
            </a:r>
            <a:r>
              <a:rPr lang="ko-KR" altLang="en-US" dirty="0"/>
              <a:t> 전반적인 문제 해결능력 증대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endParaRPr lang="en-US" altLang="ko-KR" dirty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4. </a:t>
            </a:r>
            <a:r>
              <a:rPr lang="ko-KR" altLang="en-US" dirty="0"/>
              <a:t>팀 프로젝트를 진행함으로써 팀워크 증진</a:t>
            </a:r>
            <a:r>
              <a:rPr lang="en-US" altLang="ko-KR" dirty="0"/>
              <a:t>, </a:t>
            </a:r>
            <a:r>
              <a:rPr lang="ko-KR" altLang="en-US" dirty="0"/>
              <a:t>협업 능력 강화</a:t>
            </a:r>
            <a:r>
              <a:rPr lang="en-US" altLang="ko-KR" dirty="0"/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200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/>
            <a:stretch>
              <a:fillRect t="-30917" b="-996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65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65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51991" y="2966036"/>
            <a:ext cx="2742923" cy="132343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 defTabSz="914365"/>
            <a:r>
              <a:rPr lang="ko-KR" alt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" panose="020D0604000000000000" pitchFamily="50" charset="-127"/>
              </a:rPr>
              <a:t>감사합니다</a:t>
            </a:r>
            <a:endParaRPr lang="en-US" altLang="ko-KR" sz="4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" panose="020D0604000000000000" pitchFamily="50" charset="-127"/>
            </a:endParaRPr>
          </a:p>
          <a:p>
            <a:pPr algn="ctr" defTabSz="914365"/>
            <a:r>
              <a:rPr lang="en-US" altLang="ko-KR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" panose="020D0604000000000000" pitchFamily="50" charset="-127"/>
              </a:rPr>
              <a:t>Thank You</a:t>
            </a:r>
            <a:endParaRPr lang="ko-KR" altLang="en-US" sz="4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40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인공지능 이란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 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412C3B-8438-4487-AF01-C83F42703830}"/>
              </a:ext>
            </a:extLst>
          </p:cNvPr>
          <p:cNvSpPr txBox="1"/>
          <p:nvPr/>
        </p:nvSpPr>
        <p:spPr>
          <a:xfrm>
            <a:off x="5520124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hlinkClick r:id="rId2"/>
            <a:extLst>
              <a:ext uri="{FF2B5EF4-FFF2-40B4-BE49-F238E27FC236}">
                <a16:creationId xmlns:a16="http://schemas.microsoft.com/office/drawing/2014/main" id="{B06D8E71-BC36-4FB5-A1BF-BE91AC0E6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660" y="1091086"/>
            <a:ext cx="6848574" cy="511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58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인공지능 이란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 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2273115" y="5893323"/>
            <a:ext cx="507955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AI = A</a:t>
            </a:r>
            <a:r>
              <a:rPr lang="ko-KR" altLang="ko-KR" sz="2800" b="1" dirty="0" err="1"/>
              <a:t>rtificial</a:t>
            </a:r>
            <a:r>
              <a:rPr lang="ko-KR" altLang="ko-KR" sz="2800" b="1" dirty="0"/>
              <a:t> </a:t>
            </a:r>
            <a:r>
              <a:rPr lang="en-US" altLang="ko-KR" sz="2800" b="1" dirty="0"/>
              <a:t>I</a:t>
            </a:r>
            <a:r>
              <a:rPr lang="ko-KR" altLang="ko-KR" sz="2800" b="1" dirty="0" err="1"/>
              <a:t>ntelligence</a:t>
            </a:r>
            <a:endParaRPr lang="ko-KR" altLang="en-US" sz="2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31CC04-D247-4425-945C-5C3AAB9066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45" y="1234366"/>
            <a:ext cx="7849298" cy="441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90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인공지능 이란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 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412C3B-8438-4487-AF01-C83F42703830}"/>
              </a:ext>
            </a:extLst>
          </p:cNvPr>
          <p:cNvSpPr txBox="1"/>
          <p:nvPr/>
        </p:nvSpPr>
        <p:spPr>
          <a:xfrm>
            <a:off x="5520124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75D48D-1FDA-448F-B832-78E344D65C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33" y="1377646"/>
            <a:ext cx="3059798" cy="47068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1EB53-FDC4-442E-B30C-E103490EF6B3}"/>
              </a:ext>
            </a:extLst>
          </p:cNvPr>
          <p:cNvSpPr txBox="1"/>
          <p:nvPr/>
        </p:nvSpPr>
        <p:spPr>
          <a:xfrm>
            <a:off x="4996585" y="1555859"/>
            <a:ext cx="3059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피그말리온과</a:t>
            </a:r>
            <a:r>
              <a:rPr lang="ko-KR" altLang="en-US" b="1" dirty="0"/>
              <a:t> </a:t>
            </a:r>
            <a:r>
              <a:rPr lang="ko-KR" altLang="en-US" b="1" dirty="0" err="1"/>
              <a:t>갈라테아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299EBB-204F-4626-BD21-B8FF1AE42F7F}"/>
              </a:ext>
            </a:extLst>
          </p:cNvPr>
          <p:cNvSpPr txBox="1"/>
          <p:nvPr/>
        </p:nvSpPr>
        <p:spPr>
          <a:xfrm>
            <a:off x="4085137" y="2194470"/>
            <a:ext cx="4882694" cy="5440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독신으로 살던 조각가 </a:t>
            </a:r>
            <a:r>
              <a:rPr lang="ko-KR" altLang="en-US" b="1" dirty="0" err="1"/>
              <a:t>피그말리온이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상아로</a:t>
            </a:r>
            <a:r>
              <a:rPr lang="en-US" altLang="ko-KR" b="1" dirty="0"/>
              <a:t> </a:t>
            </a:r>
            <a:r>
              <a:rPr lang="ko-KR" altLang="en-US" b="1" dirty="0"/>
              <a:t>조각상을 만들고 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아프로디테에게 간절히 빌어</a:t>
            </a:r>
            <a:r>
              <a:rPr lang="en-US" altLang="ko-KR" b="1" dirty="0"/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아프로디테가 이 남자를 딱하게 여겨 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조각상에 생명을 불어넣고 여인으로 변했다</a:t>
            </a:r>
            <a:r>
              <a:rPr lang="en-US" altLang="ko-KR" b="1" dirty="0"/>
              <a:t>.</a:t>
            </a:r>
          </a:p>
          <a:p>
            <a:pPr algn="ctr">
              <a:lnSpc>
                <a:spcPct val="150000"/>
              </a:lnSpc>
            </a:pPr>
            <a:endParaRPr lang="en-US" altLang="ko-KR" b="1" dirty="0"/>
          </a:p>
          <a:p>
            <a:pPr algn="ctr">
              <a:lnSpc>
                <a:spcPct val="150000"/>
              </a:lnSpc>
            </a:pP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ko-KR" altLang="en-US" b="1" dirty="0" err="1"/>
              <a:t>갈라테아는</a:t>
            </a:r>
            <a:r>
              <a:rPr lang="ko-KR" altLang="en-US" b="1" dirty="0"/>
              <a:t> 본래 조각상 이었지만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인간처럼 생각하고 행동할 수 있게 되었다</a:t>
            </a:r>
            <a:r>
              <a:rPr lang="en-US" altLang="ko-KR" b="1" dirty="0"/>
              <a:t>. 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5553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인공지능 이란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 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057009" y="5693996"/>
            <a:ext cx="749136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인공지능은 </a:t>
            </a:r>
            <a:r>
              <a:rPr lang="ko-KR" altLang="en-US" b="1" dirty="0" err="1"/>
              <a:t>머신러닝</a:t>
            </a:r>
            <a:r>
              <a:rPr lang="en-US" altLang="ko-KR" b="1" dirty="0"/>
              <a:t>, </a:t>
            </a:r>
            <a:r>
              <a:rPr lang="ko-KR" altLang="en-US" b="1" dirty="0" err="1"/>
              <a:t>딥러닝을</a:t>
            </a:r>
            <a:r>
              <a:rPr lang="ko-KR" altLang="en-US" b="1" dirty="0"/>
              <a:t> 포함하고 있는 상위 개념이다</a:t>
            </a:r>
            <a:r>
              <a:rPr lang="en-US" altLang="ko-KR" b="1" dirty="0"/>
              <a:t>. </a:t>
            </a:r>
            <a:br>
              <a:rPr lang="ko-KR" altLang="en-US" b="1" dirty="0"/>
            </a:br>
            <a:br>
              <a:rPr lang="ko-KR" altLang="en-US" b="1" dirty="0"/>
            </a:b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75D48D-1FDA-448F-B832-78E344D65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62" y="1234366"/>
            <a:ext cx="5262228" cy="422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11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인공지능 이란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 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701875" y="1982690"/>
            <a:ext cx="28093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IBM - Deep blue (1996)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75D48D-1FDA-448F-B832-78E344D65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65" y="2434371"/>
            <a:ext cx="2809398" cy="37329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854E74-8EC6-4202-816C-C55A766D0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217" y="2434370"/>
            <a:ext cx="4748168" cy="3732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A74E0F-7CD1-4DF8-A8DA-A016DF352231}"/>
              </a:ext>
            </a:extLst>
          </p:cNvPr>
          <p:cNvSpPr txBox="1"/>
          <p:nvPr/>
        </p:nvSpPr>
        <p:spPr>
          <a:xfrm>
            <a:off x="4102217" y="1966620"/>
            <a:ext cx="4440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VS</a:t>
            </a:r>
            <a:r>
              <a:rPr lang="ko-KR" altLang="en-US" b="1" dirty="0"/>
              <a:t> 체스 그랜드 마스터 가리 </a:t>
            </a:r>
            <a:r>
              <a:rPr lang="ko-KR" altLang="en-US" b="1" dirty="0" err="1"/>
              <a:t>카스파로프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C5A570-9B0D-48C2-85C7-ADEDAE45DBD5}"/>
              </a:ext>
            </a:extLst>
          </p:cNvPr>
          <p:cNvSpPr txBox="1"/>
          <p:nvPr/>
        </p:nvSpPr>
        <p:spPr>
          <a:xfrm>
            <a:off x="651805" y="997823"/>
            <a:ext cx="3456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Rule-based system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6976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인공지능 이란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 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7854E74-8EC6-4202-816C-C55A766D0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96" y="1856644"/>
            <a:ext cx="7175407" cy="2631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5A570-9B0D-48C2-85C7-ADEDAE45DBD5}"/>
              </a:ext>
            </a:extLst>
          </p:cNvPr>
          <p:cNvSpPr txBox="1"/>
          <p:nvPr/>
        </p:nvSpPr>
        <p:spPr>
          <a:xfrm>
            <a:off x="651805" y="989739"/>
            <a:ext cx="345633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b="1" dirty="0"/>
              <a:t>Machine</a:t>
            </a:r>
            <a:r>
              <a:rPr lang="en-US" altLang="ko-KR" sz="2400" b="1" dirty="0"/>
              <a:t> Learning</a:t>
            </a:r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2209E-3C5C-4809-9509-ECAC92E4A59C}"/>
              </a:ext>
            </a:extLst>
          </p:cNvPr>
          <p:cNvSpPr txBox="1"/>
          <p:nvPr/>
        </p:nvSpPr>
        <p:spPr>
          <a:xfrm>
            <a:off x="2680278" y="4892769"/>
            <a:ext cx="3783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사람이 규칙을 입력 </a:t>
            </a:r>
            <a:r>
              <a:rPr lang="en-US" altLang="ko-KR" sz="2400" b="1" dirty="0"/>
              <a:t>X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73A18E-7844-4894-A1E2-808EBC971325}"/>
              </a:ext>
            </a:extLst>
          </p:cNvPr>
          <p:cNvSpPr txBox="1"/>
          <p:nvPr/>
        </p:nvSpPr>
        <p:spPr>
          <a:xfrm>
            <a:off x="2605777" y="5852516"/>
            <a:ext cx="4139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스스로 예측하고 정답 산출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0401D2E-931E-4CF1-8BFF-55AE7578CAE3}"/>
              </a:ext>
            </a:extLst>
          </p:cNvPr>
          <p:cNvSpPr/>
          <p:nvPr/>
        </p:nvSpPr>
        <p:spPr>
          <a:xfrm>
            <a:off x="4518547" y="5389761"/>
            <a:ext cx="207541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848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인공지능 이란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 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7854E74-8EC6-4202-816C-C55A766D0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05" y="1571408"/>
            <a:ext cx="3730685" cy="2631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5A570-9B0D-48C2-85C7-ADEDAE45DBD5}"/>
              </a:ext>
            </a:extLst>
          </p:cNvPr>
          <p:cNvSpPr txBox="1"/>
          <p:nvPr/>
        </p:nvSpPr>
        <p:spPr>
          <a:xfrm>
            <a:off x="701875" y="977536"/>
            <a:ext cx="345633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b="1" dirty="0"/>
              <a:t>Machine</a:t>
            </a:r>
            <a:r>
              <a:rPr lang="en-US" altLang="ko-KR" sz="2400" b="1" dirty="0"/>
              <a:t> Learning</a:t>
            </a:r>
          </a:p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059C872-4072-4A89-A3C1-1176B801C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750" y="1571408"/>
            <a:ext cx="3730685" cy="26314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1FF2C3B-9E40-42EB-B75A-61619CC69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57" y="4255867"/>
            <a:ext cx="3730685" cy="249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2412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1607</TotalTime>
  <Words>982</Words>
  <Application>Microsoft Office PowerPoint</Application>
  <PresentationFormat>화면 슬라이드 쇼(4:3)</PresentationFormat>
  <Paragraphs>190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나눔고딕</vt:lpstr>
      <vt:lpstr>나눔명조 ExtraBold</vt:lpstr>
      <vt:lpstr>나눔바른고딕</vt:lpstr>
      <vt:lpstr>맑은 고딕</vt:lpstr>
      <vt:lpstr>배달의민족 도현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KIMJOONYEON</cp:lastModifiedBy>
  <cp:revision>111</cp:revision>
  <dcterms:created xsi:type="dcterms:W3CDTF">2015-12-08T11:53:42Z</dcterms:created>
  <dcterms:modified xsi:type="dcterms:W3CDTF">2019-03-10T14:27:55Z</dcterms:modified>
</cp:coreProperties>
</file>